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6" r:id="rId2"/>
    <p:sldId id="268" r:id="rId3"/>
    <p:sldId id="303" r:id="rId4"/>
    <p:sldId id="306" r:id="rId5"/>
    <p:sldId id="305" r:id="rId6"/>
    <p:sldId id="304" r:id="rId7"/>
    <p:sldId id="307"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9999"/>
    <a:srgbClr val="81CDC4"/>
    <a:srgbClr val="0096DC"/>
    <a:srgbClr val="004380"/>
    <a:srgbClr val="009C97"/>
    <a:srgbClr val="00FFCC"/>
    <a:srgbClr val="66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62" autoAdjust="0"/>
    <p:restoredTop sz="84158" autoAdjust="0"/>
  </p:normalViewPr>
  <p:slideViewPr>
    <p:cSldViewPr>
      <p:cViewPr>
        <p:scale>
          <a:sx n="100" d="100"/>
          <a:sy n="100" d="100"/>
        </p:scale>
        <p:origin x="-186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0" d="100"/>
        <a:sy n="160" d="100"/>
      </p:scale>
      <p:origin x="0" y="7800"/>
    </p:cViewPr>
  </p:sorterViewPr>
  <p:notesViewPr>
    <p:cSldViewPr>
      <p:cViewPr varScale="1">
        <p:scale>
          <a:sx n="92" d="100"/>
          <a:sy n="92" d="100"/>
        </p:scale>
        <p:origin x="-3780"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22AF2E-B0BA-42B4-873C-27A477539CFB}" type="datetimeFigureOut">
              <a:rPr lang="en-GB" smtClean="0"/>
              <a:pPr/>
              <a:t>26/04/2017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21A10A-C427-4678-B730-9009664ABB01}" type="slidenum">
              <a:rPr lang="en-GB" smtClean="0"/>
              <a:pPr/>
              <a:t>‹#›</a:t>
            </a:fld>
            <a:endParaRPr lang="en-GB"/>
          </a:p>
        </p:txBody>
      </p:sp>
    </p:spTree>
    <p:extLst>
      <p:ext uri="{BB962C8B-B14F-4D97-AF65-F5344CB8AC3E}">
        <p14:creationId xmlns="" xmlns:p14="http://schemas.microsoft.com/office/powerpoint/2010/main" val="3816795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Who knows what a Changing Place facility is ?</a:t>
            </a:r>
          </a:p>
          <a:p>
            <a:r>
              <a:rPr lang="en-GB" dirty="0" smtClean="0"/>
              <a:t>Who knows where the nearest one is ?</a:t>
            </a:r>
            <a:endParaRPr lang="en-GB" dirty="0"/>
          </a:p>
        </p:txBody>
      </p:sp>
      <p:sp>
        <p:nvSpPr>
          <p:cNvPr id="4" name="Slide Number Placeholder 3"/>
          <p:cNvSpPr>
            <a:spLocks noGrp="1"/>
          </p:cNvSpPr>
          <p:nvPr>
            <p:ph type="sldNum" sz="quarter" idx="10"/>
          </p:nvPr>
        </p:nvSpPr>
        <p:spPr/>
        <p:txBody>
          <a:bodyPr/>
          <a:lstStyle/>
          <a:p>
            <a:fld id="{F721A10A-C427-4678-B730-9009664ABB01}"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sz="1200" kern="1200" baseline="0" dirty="0" smtClean="0">
                <a:solidFill>
                  <a:schemeClr val="tx1"/>
                </a:solidFill>
                <a:latin typeface="+mn-lt"/>
                <a:ea typeface="+mn-ea"/>
                <a:cs typeface="+mn-cs"/>
              </a:rPr>
              <a:t>In </a:t>
            </a:r>
            <a:r>
              <a:rPr lang="en-GB" sz="1200" kern="1200" baseline="0" dirty="0" smtClean="0">
                <a:solidFill>
                  <a:schemeClr val="tx1"/>
                </a:solidFill>
                <a:latin typeface="+mn-lt"/>
                <a:ea typeface="+mn-ea"/>
                <a:cs typeface="+mn-cs"/>
              </a:rPr>
              <a:t>2006, the ‘</a:t>
            </a:r>
            <a:r>
              <a:rPr lang="en-GB" sz="1200" i="1" kern="1200" baseline="0" dirty="0" smtClean="0">
                <a:solidFill>
                  <a:schemeClr val="tx1"/>
                </a:solidFill>
                <a:latin typeface="+mn-lt"/>
                <a:ea typeface="+mn-ea"/>
                <a:cs typeface="+mn-cs"/>
              </a:rPr>
              <a:t>Changing Places, changing lives’ </a:t>
            </a:r>
            <a:r>
              <a:rPr lang="en-GB" sz="1200" kern="1200" baseline="0" dirty="0" smtClean="0">
                <a:solidFill>
                  <a:schemeClr val="tx1"/>
                </a:solidFill>
                <a:latin typeface="+mn-lt"/>
                <a:ea typeface="+mn-ea"/>
                <a:cs typeface="+mn-cs"/>
              </a:rPr>
              <a:t>campaign was launched by the Changing Places Consortium, made up of PAMIS, MENCAP, Centre for accessible environment, various councils and also Scottish Government. </a:t>
            </a:r>
          </a:p>
          <a:p>
            <a:r>
              <a:rPr lang="en-GB" dirty="0" smtClean="0"/>
              <a:t>This is a public facility,</a:t>
            </a:r>
            <a:r>
              <a:rPr lang="en-GB" baseline="0" dirty="0" smtClean="0"/>
              <a:t> not a clinical one. </a:t>
            </a:r>
            <a:endParaRPr lang="en-GB" dirty="0" smtClean="0"/>
          </a:p>
          <a:p>
            <a:r>
              <a:rPr lang="en-GB" dirty="0" smtClean="0"/>
              <a:t>Public statutory duties are laid out in:</a:t>
            </a:r>
          </a:p>
          <a:p>
            <a:pPr>
              <a:buFont typeface="Arial" pitchFamily="34" charset="0"/>
              <a:buChar char="•"/>
            </a:pPr>
            <a:r>
              <a:rPr lang="en-GB" dirty="0" smtClean="0"/>
              <a:t> UK Equality Act (2010)</a:t>
            </a:r>
          </a:p>
          <a:p>
            <a:pPr>
              <a:buFont typeface="Arial" pitchFamily="34" charset="0"/>
              <a:buChar char="•"/>
            </a:pPr>
            <a:r>
              <a:rPr lang="en-GB" sz="1200" kern="1200" baseline="0" dirty="0" smtClean="0">
                <a:solidFill>
                  <a:schemeClr val="tx1"/>
                </a:solidFill>
                <a:latin typeface="+mn-lt"/>
                <a:ea typeface="+mn-ea"/>
                <a:cs typeface="+mn-cs"/>
              </a:rPr>
              <a:t> Specific Duties (Scotland) Regulations (2012)</a:t>
            </a:r>
          </a:p>
          <a:p>
            <a:pPr>
              <a:buFont typeface="Arial" pitchFamily="34" charset="0"/>
              <a:buChar char="•"/>
            </a:pPr>
            <a:r>
              <a:rPr lang="en-GB" sz="1200" kern="1200" dirty="0" smtClean="0">
                <a:solidFill>
                  <a:schemeClr val="tx1"/>
                </a:solidFill>
                <a:latin typeface="+mn-lt"/>
                <a:ea typeface="+mn-ea"/>
                <a:cs typeface="+mn-cs"/>
              </a:rPr>
              <a:t> Scottish Building Standards Regulations NDTH </a:t>
            </a:r>
            <a:r>
              <a:rPr lang="en-GB" sz="1200" kern="1200" dirty="0" err="1" smtClean="0">
                <a:solidFill>
                  <a:schemeClr val="tx1"/>
                </a:solidFill>
                <a:latin typeface="+mn-lt"/>
                <a:ea typeface="+mn-ea"/>
                <a:cs typeface="+mn-cs"/>
              </a:rPr>
              <a:t>cl</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3.12 (2013)</a:t>
            </a:r>
            <a:endParaRPr lang="en-GB" dirty="0" smtClean="0"/>
          </a:p>
          <a:p>
            <a:pPr>
              <a:buFont typeface="Arial" pitchFamily="34" charset="0"/>
              <a:buChar char="•"/>
            </a:pPr>
            <a:r>
              <a:rPr lang="en-GB" sz="1200" b="0" kern="1200" baseline="0" dirty="0" smtClean="0">
                <a:solidFill>
                  <a:schemeClr val="tx1"/>
                </a:solidFill>
                <a:latin typeface="+mn-lt"/>
                <a:ea typeface="+mn-ea"/>
                <a:cs typeface="+mn-cs"/>
              </a:rPr>
              <a:t> BS 8300:2009 (2010)</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These state public authorities, including NHSScotland, must have 'due regard' to the need to eliminate unlawful discrimination, advance equality of opportunity and foster good relations. This requires an integrated response across services, facilities, training and communications to ensure the characteristics protected by the Act are appropriately served. An Equality Impact Assessment (EIA) is required for all proposed investments. </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In summary there is a statutory requirement on NHS Scotland  to provide “</a:t>
            </a:r>
            <a:r>
              <a:rPr lang="en-GB" sz="1200" kern="1200" dirty="0" smtClean="0">
                <a:solidFill>
                  <a:schemeClr val="tx1"/>
                </a:solidFill>
                <a:latin typeface="+mn-lt"/>
                <a:ea typeface="+mn-ea"/>
                <a:cs typeface="+mn-cs"/>
              </a:rPr>
              <a:t>appropriate provision of facilities for all sections of our communities”.</a:t>
            </a:r>
            <a:endParaRPr lang="en-GB" dirty="0" smtClean="0"/>
          </a:p>
        </p:txBody>
      </p:sp>
      <p:sp>
        <p:nvSpPr>
          <p:cNvPr id="4" name="Slide Number Placeholder 3"/>
          <p:cNvSpPr>
            <a:spLocks noGrp="1"/>
          </p:cNvSpPr>
          <p:nvPr>
            <p:ph type="sldNum" sz="quarter" idx="10"/>
          </p:nvPr>
        </p:nvSpPr>
        <p:spPr/>
        <p:txBody>
          <a:bodyPr/>
          <a:lstStyle/>
          <a:p>
            <a:fld id="{F721A10A-C427-4678-B730-9009664ABB01}"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kern="1200" baseline="0" dirty="0" smtClean="0">
                <a:solidFill>
                  <a:schemeClr val="tx1"/>
                </a:solidFill>
                <a:latin typeface="+mn-lt"/>
                <a:ea typeface="+mn-ea"/>
                <a:cs typeface="+mn-cs"/>
              </a:rPr>
              <a:t>A CP facility must include:</a:t>
            </a:r>
          </a:p>
          <a:p>
            <a:r>
              <a:rPr lang="en-GB" sz="1200" b="0" kern="1200" baseline="0" dirty="0" smtClean="0">
                <a:solidFill>
                  <a:schemeClr val="tx1"/>
                </a:solidFill>
                <a:latin typeface="+mn-lt"/>
                <a:ea typeface="+mn-ea"/>
                <a:cs typeface="+mn-cs"/>
              </a:rPr>
              <a:t>-height adjustable, adult-sized changing bench</a:t>
            </a:r>
          </a:p>
          <a:p>
            <a:r>
              <a:rPr lang="en-GB" sz="1200" b="0" kern="1200" baseline="0" dirty="0" smtClean="0">
                <a:solidFill>
                  <a:schemeClr val="tx1"/>
                </a:solidFill>
                <a:latin typeface="+mn-lt"/>
                <a:ea typeface="+mn-ea"/>
                <a:cs typeface="+mn-cs"/>
              </a:rPr>
              <a:t>- ceiling track hoist system</a:t>
            </a:r>
          </a:p>
          <a:p>
            <a:r>
              <a:rPr lang="en-GB" sz="1200" b="0" kern="1200" baseline="0" dirty="0" smtClean="0">
                <a:solidFill>
                  <a:schemeClr val="tx1"/>
                </a:solidFill>
                <a:latin typeface="+mn-lt"/>
                <a:ea typeface="+mn-ea"/>
                <a:cs typeface="+mn-cs"/>
              </a:rPr>
              <a:t>- adequate space for the disabled person and up to two assistants</a:t>
            </a:r>
          </a:p>
          <a:p>
            <a:r>
              <a:rPr lang="en-GB" sz="1200" b="0" kern="1200" baseline="0" dirty="0" smtClean="0">
                <a:solidFill>
                  <a:schemeClr val="tx1"/>
                </a:solidFill>
                <a:latin typeface="+mn-lt"/>
                <a:ea typeface="+mn-ea"/>
                <a:cs typeface="+mn-cs"/>
              </a:rPr>
              <a:t>- centrally located toilet with space both sides for assistants</a:t>
            </a:r>
          </a:p>
          <a:p>
            <a:r>
              <a:rPr lang="en-GB" sz="1200" b="0" kern="1200" baseline="0" dirty="0" smtClean="0">
                <a:solidFill>
                  <a:schemeClr val="tx1"/>
                </a:solidFill>
                <a:latin typeface="+mn-lt"/>
                <a:ea typeface="+mn-ea"/>
                <a:cs typeface="+mn-cs"/>
              </a:rPr>
              <a:t>- privacy screen</a:t>
            </a:r>
          </a:p>
          <a:p>
            <a:r>
              <a:rPr lang="en-GB" sz="1200" b="0" kern="1200" baseline="0" dirty="0" smtClean="0">
                <a:solidFill>
                  <a:schemeClr val="tx1"/>
                </a:solidFill>
                <a:latin typeface="+mn-lt"/>
                <a:ea typeface="+mn-ea"/>
                <a:cs typeface="+mn-cs"/>
              </a:rPr>
              <a:t>- wide paper roll</a:t>
            </a:r>
          </a:p>
          <a:p>
            <a:r>
              <a:rPr lang="en-GB" sz="1200" b="0" kern="1200" baseline="0" dirty="0" smtClean="0">
                <a:solidFill>
                  <a:schemeClr val="tx1"/>
                </a:solidFill>
                <a:latin typeface="+mn-lt"/>
                <a:ea typeface="+mn-ea"/>
                <a:cs typeface="+mn-cs"/>
              </a:rPr>
              <a:t>- large waste disposal bin</a:t>
            </a:r>
          </a:p>
          <a:p>
            <a:r>
              <a:rPr lang="en-GB" sz="1200" b="0" kern="1200" baseline="0" dirty="0" smtClean="0">
                <a:solidFill>
                  <a:schemeClr val="tx1"/>
                </a:solidFill>
                <a:latin typeface="+mn-lt"/>
                <a:ea typeface="+mn-ea"/>
                <a:cs typeface="+mn-cs"/>
              </a:rPr>
              <a:t>- washbasin, preferably height adjustable</a:t>
            </a:r>
            <a:endParaRPr lang="en-GB" b="0" dirty="0" smtClean="0"/>
          </a:p>
          <a:p>
            <a:r>
              <a:rPr lang="en-GB" b="0" baseline="0" dirty="0" smtClean="0"/>
              <a:t>However they are m</a:t>
            </a:r>
            <a:r>
              <a:rPr lang="en-GB" b="0" dirty="0" smtClean="0"/>
              <a:t>ore than a</a:t>
            </a:r>
            <a:r>
              <a:rPr lang="en-GB" b="0" baseline="0" dirty="0" smtClean="0"/>
              <a:t> just an inconveniently big public WC</a:t>
            </a:r>
          </a:p>
          <a:p>
            <a:r>
              <a:rPr lang="en-GB" b="0" baseline="0" dirty="0" smtClean="0"/>
              <a:t>For up to 25,000 residents of Scotland, this 3 x 4m can mean the freedom from virtual house arrest!</a:t>
            </a:r>
          </a:p>
        </p:txBody>
      </p:sp>
      <p:sp>
        <p:nvSpPr>
          <p:cNvPr id="4" name="Slide Number Placeholder 3"/>
          <p:cNvSpPr>
            <a:spLocks noGrp="1"/>
          </p:cNvSpPr>
          <p:nvPr>
            <p:ph type="sldNum" sz="quarter" idx="10"/>
          </p:nvPr>
        </p:nvSpPr>
        <p:spPr/>
        <p:txBody>
          <a:bodyPr/>
          <a:lstStyle/>
          <a:p>
            <a:fld id="{F721A10A-C427-4678-B730-9009664ABB01}"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baseline="0" dirty="0" smtClean="0">
                <a:solidFill>
                  <a:schemeClr val="tx1"/>
                </a:solidFill>
                <a:latin typeface="+mn-lt"/>
                <a:ea typeface="+mn-ea"/>
                <a:cs typeface="+mn-cs"/>
              </a:rPr>
              <a:t>Imagine having to change your son, daughter or partner on the floor of a public toilet.</a:t>
            </a:r>
          </a:p>
          <a:p>
            <a:r>
              <a:rPr lang="en-GB" sz="1200" kern="1200" baseline="0" dirty="0" smtClean="0">
                <a:solidFill>
                  <a:schemeClr val="tx1"/>
                </a:solidFill>
                <a:latin typeface="+mn-lt"/>
                <a:ea typeface="+mn-ea"/>
                <a:cs typeface="+mn-cs"/>
              </a:rPr>
              <a:t>Imagine how you would feel if you were , that person on that floor. Sadly there are thousands of disabled people and families who do not have to use their imagination. For them, this is a daily reality. </a:t>
            </a:r>
          </a:p>
          <a:p>
            <a:r>
              <a:rPr lang="en-GB" sz="1200" kern="1200" baseline="0" dirty="0" smtClean="0">
                <a:solidFill>
                  <a:schemeClr val="tx1"/>
                </a:solidFill>
                <a:latin typeface="+mn-lt"/>
                <a:ea typeface="+mn-ea"/>
                <a:cs typeface="+mn-cs"/>
              </a:rPr>
              <a:t>Research shows ~250,000 across the UK , therefore up to 25,000 in Scotland need CP toilets.</a:t>
            </a:r>
          </a:p>
        </p:txBody>
      </p:sp>
      <p:sp>
        <p:nvSpPr>
          <p:cNvPr id="4" name="Slide Number Placeholder 3"/>
          <p:cNvSpPr>
            <a:spLocks noGrp="1"/>
          </p:cNvSpPr>
          <p:nvPr>
            <p:ph type="sldNum" sz="quarter" idx="10"/>
          </p:nvPr>
        </p:nvSpPr>
        <p:spPr/>
        <p:txBody>
          <a:bodyPr/>
          <a:lstStyle/>
          <a:p>
            <a:fld id="{F721A10A-C427-4678-B730-9009664ABB01}"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CP toilets are for anyone between 5 and a 105, </a:t>
            </a:r>
            <a:r>
              <a:rPr lang="en-GB" sz="1200" kern="1200" baseline="0" dirty="0" smtClean="0">
                <a:solidFill>
                  <a:schemeClr val="tx1"/>
                </a:solidFill>
                <a:latin typeface="+mn-lt"/>
                <a:ea typeface="+mn-ea"/>
                <a:cs typeface="+mn-cs"/>
              </a:rPr>
              <a:t>who need personal assistance to use the toilet or change continence pads, including people with profound and multiple learning disabilities, spinal injuries or living with stroke. </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This photo</a:t>
            </a:r>
            <a:r>
              <a:rPr lang="en-GB" sz="1200" kern="1200" baseline="0" dirty="0" smtClean="0">
                <a:solidFill>
                  <a:schemeClr val="tx1"/>
                </a:solidFill>
                <a:latin typeface="+mn-lt"/>
                <a:ea typeface="+mn-ea"/>
                <a:cs typeface="+mn-cs"/>
              </a:rPr>
              <a:t> shows </a:t>
            </a:r>
            <a:r>
              <a:rPr lang="en-GB" sz="1200" kern="1200" dirty="0" err="1" smtClean="0">
                <a:solidFill>
                  <a:schemeClr val="tx1"/>
                </a:solidFill>
                <a:latin typeface="+mn-lt"/>
                <a:ea typeface="+mn-ea"/>
                <a:cs typeface="+mn-cs"/>
              </a:rPr>
              <a:t>Lowri</a:t>
            </a:r>
            <a:r>
              <a:rPr lang="en-GB" sz="1200" kern="1200" dirty="0" smtClean="0">
                <a:solidFill>
                  <a:schemeClr val="tx1"/>
                </a:solidFill>
                <a:latin typeface="+mn-lt"/>
                <a:ea typeface="+mn-ea"/>
                <a:cs typeface="+mn-cs"/>
              </a:rPr>
              <a:t> who is 12 years old and has </a:t>
            </a:r>
            <a:r>
              <a:rPr lang="en-GB" sz="1200" kern="1200" dirty="0" err="1" smtClean="0">
                <a:solidFill>
                  <a:schemeClr val="tx1"/>
                </a:solidFill>
                <a:latin typeface="+mn-lt"/>
                <a:ea typeface="+mn-ea"/>
                <a:cs typeface="+mn-cs"/>
              </a:rPr>
              <a:t>Rett</a:t>
            </a:r>
            <a:r>
              <a:rPr lang="en-GB" sz="1200" kern="1200" dirty="0" smtClean="0">
                <a:solidFill>
                  <a:schemeClr val="tx1"/>
                </a:solidFill>
                <a:latin typeface="+mn-lt"/>
                <a:ea typeface="+mn-ea"/>
                <a:cs typeface="+mn-cs"/>
              </a:rPr>
              <a:t> Syndrome. She is a wheelchair user with  no independent mobility and needs complete 24hr support. </a:t>
            </a:r>
            <a:r>
              <a:rPr lang="en-GB" sz="1200" kern="1200" dirty="0" err="1" smtClean="0">
                <a:solidFill>
                  <a:schemeClr val="tx1"/>
                </a:solidFill>
                <a:latin typeface="+mn-lt"/>
                <a:ea typeface="+mn-ea"/>
                <a:cs typeface="+mn-cs"/>
              </a:rPr>
              <a:t>Lawri</a:t>
            </a:r>
            <a:r>
              <a:rPr lang="en-GB" sz="1200" kern="1200" dirty="0" smtClean="0">
                <a:solidFill>
                  <a:schemeClr val="tx1"/>
                </a:solidFill>
                <a:latin typeface="+mn-lt"/>
                <a:ea typeface="+mn-ea"/>
                <a:cs typeface="+mn-cs"/>
              </a:rPr>
              <a:t> wears continence pads, which need to be changed in a CP toilet.  Thanks to the installation of CP toilets in the local area, </a:t>
            </a:r>
            <a:r>
              <a:rPr lang="en-GB" sz="1200" kern="1200" dirty="0" err="1" smtClean="0">
                <a:solidFill>
                  <a:schemeClr val="tx1"/>
                </a:solidFill>
                <a:latin typeface="+mn-lt"/>
                <a:ea typeface="+mn-ea"/>
                <a:cs typeface="+mn-cs"/>
              </a:rPr>
              <a:t>Lowri’s</a:t>
            </a:r>
            <a:r>
              <a:rPr lang="en-GB" sz="1200" kern="1200" dirty="0" smtClean="0">
                <a:solidFill>
                  <a:schemeClr val="tx1"/>
                </a:solidFill>
                <a:latin typeface="+mn-lt"/>
                <a:ea typeface="+mn-ea"/>
                <a:cs typeface="+mn-cs"/>
              </a:rPr>
              <a:t> mum, </a:t>
            </a:r>
            <a:r>
              <a:rPr lang="en-GB" sz="1200" kern="1200" dirty="0" err="1" smtClean="0">
                <a:solidFill>
                  <a:schemeClr val="tx1"/>
                </a:solidFill>
                <a:latin typeface="+mn-lt"/>
                <a:ea typeface="+mn-ea"/>
                <a:cs typeface="+mn-cs"/>
              </a:rPr>
              <a:t>Bethan</a:t>
            </a:r>
            <a:r>
              <a:rPr lang="en-GB" sz="1200" kern="1200" dirty="0" smtClean="0">
                <a:solidFill>
                  <a:schemeClr val="tx1"/>
                </a:solidFill>
                <a:latin typeface="+mn-lt"/>
                <a:ea typeface="+mn-ea"/>
                <a:cs typeface="+mn-cs"/>
              </a:rPr>
              <a:t>, has been able to take the whole family out and stay out for longer. She says:</a:t>
            </a:r>
          </a:p>
          <a:p>
            <a:endParaRPr lang="en-GB" sz="1200" kern="1200" dirty="0" smtClean="0">
              <a:solidFill>
                <a:schemeClr val="tx1"/>
              </a:solidFill>
              <a:latin typeface="+mn-lt"/>
              <a:ea typeface="+mn-ea"/>
              <a:cs typeface="+mn-cs"/>
            </a:endParaRPr>
          </a:p>
          <a:p>
            <a:r>
              <a:rPr lang="en-GB" sz="1200" b="1" kern="1200" baseline="0" dirty="0" smtClean="0">
                <a:solidFill>
                  <a:schemeClr val="tx1"/>
                </a:solidFill>
                <a:latin typeface="+mn-lt"/>
                <a:ea typeface="+mn-ea"/>
                <a:cs typeface="+mn-cs"/>
              </a:rPr>
              <a:t>“I was able to take </a:t>
            </a:r>
            <a:r>
              <a:rPr lang="en-GB" sz="1200" b="1" kern="1200" baseline="0" dirty="0" err="1" smtClean="0">
                <a:solidFill>
                  <a:schemeClr val="tx1"/>
                </a:solidFill>
                <a:latin typeface="+mn-lt"/>
                <a:ea typeface="+mn-ea"/>
                <a:cs typeface="+mn-cs"/>
              </a:rPr>
              <a:t>Elin</a:t>
            </a:r>
            <a:r>
              <a:rPr lang="en-GB" sz="1200" b="1" kern="1200" baseline="0" dirty="0" smtClean="0">
                <a:solidFill>
                  <a:schemeClr val="tx1"/>
                </a:solidFill>
                <a:latin typeface="+mn-lt"/>
                <a:ea typeface="+mn-ea"/>
                <a:cs typeface="+mn-cs"/>
              </a:rPr>
              <a:t> and </a:t>
            </a:r>
            <a:r>
              <a:rPr lang="en-GB" sz="1200" b="1" kern="1200" baseline="0" dirty="0" err="1" smtClean="0">
                <a:solidFill>
                  <a:schemeClr val="tx1"/>
                </a:solidFill>
                <a:latin typeface="+mn-lt"/>
                <a:ea typeface="+mn-ea"/>
                <a:cs typeface="+mn-cs"/>
              </a:rPr>
              <a:t>Lowri</a:t>
            </a:r>
            <a:r>
              <a:rPr lang="en-GB" sz="1200" b="1" kern="1200" baseline="0" dirty="0" smtClean="0">
                <a:solidFill>
                  <a:schemeClr val="tx1"/>
                </a:solidFill>
                <a:latin typeface="+mn-lt"/>
                <a:ea typeface="+mn-ea"/>
                <a:cs typeface="+mn-cs"/>
              </a:rPr>
              <a:t> shopping for school clothes in the morning, have lunch and then go straight on to the theatre, just like anyone else would have done.”</a:t>
            </a:r>
            <a:r>
              <a:rPr lang="en-GB" sz="1200" kern="1200" dirty="0" smtClean="0">
                <a:solidFill>
                  <a:schemeClr val="tx1"/>
                </a:solidFill>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F721A10A-C427-4678-B730-9009664ABB01}"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baseline="0" dirty="0" smtClean="0">
                <a:solidFill>
                  <a:schemeClr val="tx1"/>
                </a:solidFill>
                <a:latin typeface="+mn-lt"/>
                <a:ea typeface="+mn-ea"/>
                <a:cs typeface="+mn-cs"/>
              </a:rPr>
              <a:t>Update since last issue: new section 5.74 Changing Places facility, and reference to detailed design and registration requirements, which are available from www.changing-places.org. </a:t>
            </a:r>
          </a:p>
          <a:p>
            <a:r>
              <a:rPr lang="en-GB" sz="1200" kern="1200" baseline="0" dirty="0" smtClean="0">
                <a:solidFill>
                  <a:schemeClr val="tx1"/>
                </a:solidFill>
                <a:latin typeface="+mn-lt"/>
                <a:ea typeface="+mn-ea"/>
                <a:cs typeface="+mn-cs"/>
              </a:rPr>
              <a:t>“Changing Places facilities are primarily for public not clinical use, as are general accessible toilets, their functions should not normally be combined. The quantity and location for both should be considered for all new public investment under an Equality Impact Assessment (EIA). It is anticipated that the population of Scotland served by majority of NHSScotland campuses, would require a Changing Places facility, as well as general accessible toilets, baby changing, gender neutral facilities, together with inclusive, dementia and age appropriate design inside and out.“</a:t>
            </a:r>
            <a:endParaRPr lang="en-GB" dirty="0"/>
          </a:p>
        </p:txBody>
      </p:sp>
      <p:sp>
        <p:nvSpPr>
          <p:cNvPr id="4" name="Slide Number Placeholder 3"/>
          <p:cNvSpPr>
            <a:spLocks noGrp="1"/>
          </p:cNvSpPr>
          <p:nvPr>
            <p:ph type="sldNum" sz="quarter" idx="10"/>
          </p:nvPr>
        </p:nvSpPr>
        <p:spPr/>
        <p:txBody>
          <a:bodyPr/>
          <a:lstStyle/>
          <a:p>
            <a:fld id="{F721A10A-C427-4678-B730-9009664ABB01}"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Closest Changing Places toilet to here, is at least 2.5miles away, at either </a:t>
            </a:r>
            <a:r>
              <a:rPr lang="en-GB" dirty="0" err="1" smtClean="0"/>
              <a:t>Weatherspoons</a:t>
            </a:r>
            <a:r>
              <a:rPr lang="en-GB" dirty="0" smtClean="0"/>
              <a:t>, Waverly Station / or Scottish Parliament.</a:t>
            </a:r>
          </a:p>
          <a:p>
            <a:r>
              <a:rPr lang="en-GB" dirty="0" smtClean="0"/>
              <a:t>Across all NHSScotland,</a:t>
            </a:r>
            <a:r>
              <a:rPr lang="en-GB" baseline="0" dirty="0" smtClean="0"/>
              <a:t> o</a:t>
            </a:r>
            <a:r>
              <a:rPr lang="en-GB" dirty="0" smtClean="0"/>
              <a:t>nly 10no toilets listed on Changing Places website, but we believe should be circa 18no in reality. </a:t>
            </a:r>
          </a:p>
          <a:p>
            <a:r>
              <a:rPr lang="en-GB" baseline="0" dirty="0" smtClean="0"/>
              <a:t>Julie stated on her visits so far, some unknown to staff/ missing equipment/ used as storage etc, others just need registered, which is free.</a:t>
            </a:r>
            <a:endParaRPr lang="en-GB" dirty="0" smtClean="0"/>
          </a:p>
          <a:p>
            <a:r>
              <a:rPr lang="en-GB" dirty="0" smtClean="0"/>
              <a:t>I have passed on to Julie </a:t>
            </a:r>
            <a:r>
              <a:rPr lang="en-GB" dirty="0" smtClean="0"/>
              <a:t>further </a:t>
            </a:r>
            <a:r>
              <a:rPr lang="en-GB" dirty="0" smtClean="0"/>
              <a:t>circa</a:t>
            </a:r>
            <a:r>
              <a:rPr lang="en-GB" dirty="0" smtClean="0"/>
              <a:t>12no planned in our current new build investments...</a:t>
            </a:r>
            <a:r>
              <a:rPr lang="en-GB" baseline="0" dirty="0" smtClean="0"/>
              <a:t> </a:t>
            </a:r>
          </a:p>
          <a:p>
            <a:r>
              <a:rPr lang="en-GB" baseline="0" dirty="0" smtClean="0"/>
              <a:t>However there is much more to do, as still large </a:t>
            </a:r>
            <a:r>
              <a:rPr lang="en-GB" sz="1200" kern="1200" dirty="0" smtClean="0">
                <a:solidFill>
                  <a:schemeClr val="tx1"/>
                </a:solidFill>
                <a:latin typeface="+mn-lt"/>
                <a:ea typeface="+mn-ea"/>
                <a:cs typeface="+mn-cs"/>
              </a:rPr>
              <a:t>sections of our communities are without</a:t>
            </a:r>
            <a:r>
              <a:rPr lang="en-GB" baseline="0" dirty="0" smtClean="0"/>
              <a:t> </a:t>
            </a:r>
            <a:r>
              <a:rPr lang="en-GB" sz="1200" kern="1200" baseline="0" dirty="0" smtClean="0">
                <a:solidFill>
                  <a:schemeClr val="tx1"/>
                </a:solidFill>
                <a:latin typeface="+mn-lt"/>
                <a:ea typeface="+mn-ea"/>
                <a:cs typeface="+mn-cs"/>
              </a:rPr>
              <a:t>“</a:t>
            </a:r>
            <a:r>
              <a:rPr lang="en-GB" sz="1200" kern="1200" dirty="0" smtClean="0">
                <a:solidFill>
                  <a:schemeClr val="tx1"/>
                </a:solidFill>
                <a:latin typeface="+mn-lt"/>
                <a:ea typeface="+mn-ea"/>
                <a:cs typeface="+mn-cs"/>
              </a:rPr>
              <a:t>appropriate provision of facilities for all”.</a:t>
            </a:r>
            <a:endParaRPr lang="en-GB" baseline="0" dirty="0" smtClean="0"/>
          </a:p>
          <a:p>
            <a:endParaRPr lang="en-GB" baseline="0" dirty="0" smtClean="0"/>
          </a:p>
          <a:p>
            <a:r>
              <a:rPr lang="en-GB" baseline="0" dirty="0" smtClean="0"/>
              <a:t>We need to strategically plan, and ensure we consider CP provision in our NHS Scotland future investment proposals for both existing campuses, as well as new builds. </a:t>
            </a:r>
          </a:p>
          <a:p>
            <a:r>
              <a:rPr lang="en-GB" baseline="0" dirty="0" smtClean="0"/>
              <a:t>I will support progress on this wherever possible, and it will be monitored through the SCIM and the NDAP Design Assessment Process.</a:t>
            </a:r>
          </a:p>
          <a:p>
            <a:endParaRPr lang="en-GB" dirty="0" smtClean="0"/>
          </a:p>
          <a:p>
            <a:r>
              <a:rPr lang="en-GB" dirty="0" smtClean="0"/>
              <a:t>The story </a:t>
            </a:r>
            <a:r>
              <a:rPr lang="en-GB" dirty="0" smtClean="0"/>
              <a:t>I heard </a:t>
            </a:r>
            <a:r>
              <a:rPr lang="en-GB" dirty="0" smtClean="0"/>
              <a:t>that sticks with me, was of a daughter unable to visit her elderly mother who was unfortunately in hospital for several weeks/ months. A mother who had</a:t>
            </a:r>
            <a:r>
              <a:rPr lang="en-GB" baseline="0" dirty="0" smtClean="0"/>
              <a:t> </a:t>
            </a:r>
            <a:r>
              <a:rPr lang="en-GB" dirty="0" smtClean="0"/>
              <a:t>looked after her and been her main carer throughout her entire life, simply due</a:t>
            </a:r>
            <a:r>
              <a:rPr lang="en-GB" baseline="0" dirty="0" smtClean="0"/>
              <a:t> to the lack of </a:t>
            </a:r>
            <a:r>
              <a:rPr lang="en-GB" dirty="0" smtClean="0"/>
              <a:t>Changing Places toilet.</a:t>
            </a:r>
            <a:endParaRPr lang="en-GB" baseline="0" dirty="0" smtClean="0"/>
          </a:p>
          <a:p>
            <a:endParaRPr lang="en-GB" dirty="0" smtClean="0"/>
          </a:p>
        </p:txBody>
      </p:sp>
      <p:sp>
        <p:nvSpPr>
          <p:cNvPr id="4" name="Slide Number Placeholder 3"/>
          <p:cNvSpPr>
            <a:spLocks noGrp="1"/>
          </p:cNvSpPr>
          <p:nvPr>
            <p:ph type="sldNum" sz="quarter" idx="10"/>
          </p:nvPr>
        </p:nvSpPr>
        <p:spPr/>
        <p:txBody>
          <a:bodyPr/>
          <a:lstStyle/>
          <a:p>
            <a:fld id="{F721A10A-C427-4678-B730-9009664ABB01}" type="slidenum">
              <a:rPr lang="en-GB" smtClean="0"/>
              <a:pPr/>
              <a:t>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9E00686-7FEF-4B63-AAD6-F8DA54AF76A5}" type="datetimeFigureOut">
              <a:rPr lang="en-GB" smtClean="0"/>
              <a:pPr/>
              <a:t>26/04/2017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13D63A-A7CE-47F5-92B4-7961F05CB82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E00686-7FEF-4B63-AAD6-F8DA54AF76A5}" type="datetimeFigureOut">
              <a:rPr lang="en-GB" smtClean="0"/>
              <a:pPr/>
              <a:t>26/04/2017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13D63A-A7CE-47F5-92B4-7961F05CB82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9E00686-7FEF-4B63-AAD6-F8DA54AF76A5}" type="datetimeFigureOut">
              <a:rPr lang="en-GB" smtClean="0"/>
              <a:pPr/>
              <a:t>26/04/2017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13D63A-A7CE-47F5-92B4-7961F05CB82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NHS NSS Cover Slide 4">
    <p:spTree>
      <p:nvGrpSpPr>
        <p:cNvPr id="1" name=""/>
        <p:cNvGrpSpPr/>
        <p:nvPr/>
      </p:nvGrpSpPr>
      <p:grpSpPr>
        <a:xfrm>
          <a:off x="0" y="0"/>
          <a:ext cx="0" cy="0"/>
          <a:chOff x="0" y="0"/>
          <a:chExt cx="0" cy="0"/>
        </a:xfrm>
      </p:grpSpPr>
      <p:pic>
        <p:nvPicPr>
          <p:cNvPr id="4" name="Picture 3" descr="Facilities PPW circle jpg-02.jpg"/>
          <p:cNvPicPr>
            <a:picLocks noChangeAspect="1"/>
          </p:cNvPicPr>
          <p:nvPr userDrawn="1"/>
        </p:nvPicPr>
        <p:blipFill>
          <a:blip r:embed="rId2" cstate="print"/>
          <a:stretch>
            <a:fillRect/>
          </a:stretch>
        </p:blipFill>
        <p:spPr>
          <a:xfrm>
            <a:off x="-1913157" y="-1683568"/>
            <a:ext cx="7781301" cy="7702203"/>
          </a:xfrm>
          <a:prstGeom prst="rect">
            <a:avLst/>
          </a:prstGeom>
        </p:spPr>
      </p:pic>
      <p:sp>
        <p:nvSpPr>
          <p:cNvPr id="8" name="Oval 7"/>
          <p:cNvSpPr/>
          <p:nvPr userDrawn="1"/>
        </p:nvSpPr>
        <p:spPr>
          <a:xfrm>
            <a:off x="4572000" y="3429000"/>
            <a:ext cx="2492896" cy="2492896"/>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Slide bottom graphic">
    <p:spTree>
      <p:nvGrpSpPr>
        <p:cNvPr id="1" name=""/>
        <p:cNvGrpSpPr/>
        <p:nvPr/>
      </p:nvGrpSpPr>
      <p:grpSpPr>
        <a:xfrm>
          <a:off x="0" y="0"/>
          <a:ext cx="0" cy="0"/>
          <a:chOff x="0" y="0"/>
          <a:chExt cx="0" cy="0"/>
        </a:xfrm>
      </p:grpSpPr>
      <p:sp>
        <p:nvSpPr>
          <p:cNvPr id="8" name="Donut 7"/>
          <p:cNvSpPr/>
          <p:nvPr userDrawn="1"/>
        </p:nvSpPr>
        <p:spPr>
          <a:xfrm>
            <a:off x="-675023" y="5547313"/>
            <a:ext cx="2035355" cy="2035355"/>
          </a:xfrm>
          <a:prstGeom prst="donut">
            <a:avLst>
              <a:gd name="adj" fmla="val 8546"/>
            </a:avLst>
          </a:prstGeom>
          <a:solidFill>
            <a:srgbClr val="81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Oval 8"/>
          <p:cNvSpPr/>
          <p:nvPr userDrawn="1"/>
        </p:nvSpPr>
        <p:spPr>
          <a:xfrm>
            <a:off x="683568" y="5157192"/>
            <a:ext cx="696036" cy="696036"/>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Vertical Title and Text">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Quote Slide">
    <p:spTree>
      <p:nvGrpSpPr>
        <p:cNvPr id="1" name=""/>
        <p:cNvGrpSpPr/>
        <p:nvPr/>
      </p:nvGrpSpPr>
      <p:grpSpPr>
        <a:xfrm>
          <a:off x="0" y="0"/>
          <a:ext cx="0" cy="0"/>
          <a:chOff x="0" y="0"/>
          <a:chExt cx="0" cy="0"/>
        </a:xfrm>
      </p:grpSpPr>
      <p:sp>
        <p:nvSpPr>
          <p:cNvPr id="2" name="Rectangle 1"/>
          <p:cNvSpPr/>
          <p:nvPr userDrawn="1"/>
        </p:nvSpPr>
        <p:spPr>
          <a:xfrm>
            <a:off x="2915816" y="3429000"/>
            <a:ext cx="591477" cy="1569660"/>
          </a:xfrm>
          <a:prstGeom prst="rect">
            <a:avLst/>
          </a:prstGeom>
        </p:spPr>
        <p:txBody>
          <a:bodyPr wrap="square">
            <a:spAutoFit/>
          </a:bodyPr>
          <a:lstStyle/>
          <a:p>
            <a:r>
              <a:rPr lang="en-GB" sz="9600" b="1" dirty="0" smtClean="0">
                <a:solidFill>
                  <a:srgbClr val="0096DC"/>
                </a:solidFill>
                <a:latin typeface="Arial" panose="020B0604020202020204" pitchFamily="34" charset="0"/>
                <a:cs typeface="Arial" panose="020B0604020202020204" pitchFamily="34" charset="0"/>
              </a:rPr>
              <a:t>“</a:t>
            </a:r>
            <a:endParaRPr lang="en-GB" sz="9600" dirty="0"/>
          </a:p>
        </p:txBody>
      </p:sp>
      <p:sp>
        <p:nvSpPr>
          <p:cNvPr id="3" name="Donut 2"/>
          <p:cNvSpPr/>
          <p:nvPr userDrawn="1"/>
        </p:nvSpPr>
        <p:spPr>
          <a:xfrm>
            <a:off x="1360755" y="1439332"/>
            <a:ext cx="7359909" cy="7359909"/>
          </a:xfrm>
          <a:prstGeom prst="donut">
            <a:avLst>
              <a:gd name="adj" fmla="val 8546"/>
            </a:avLst>
          </a:prstGeom>
          <a:solidFill>
            <a:srgbClr val="81CDC4">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F0"/>
              </a:solidFill>
            </a:endParaRPr>
          </a:p>
        </p:txBody>
      </p:sp>
      <p:sp>
        <p:nvSpPr>
          <p:cNvPr id="4" name="Oval 3"/>
          <p:cNvSpPr/>
          <p:nvPr userDrawn="1"/>
        </p:nvSpPr>
        <p:spPr>
          <a:xfrm>
            <a:off x="1187624" y="1916832"/>
            <a:ext cx="1424288" cy="1440300"/>
          </a:xfrm>
          <a:prstGeom prst="ellipse">
            <a:avLst/>
          </a:prstGeom>
          <a:solidFill>
            <a:srgbClr val="0096DC">
              <a:alpha val="89804"/>
            </a:srgbClr>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latin typeface="Arial" panose="020B0604020202020204" pitchFamily="34" charset="0"/>
              <a:cs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pSp>
        <p:nvGrpSpPr>
          <p:cNvPr id="2" name="Group 7"/>
          <p:cNvGrpSpPr/>
          <p:nvPr userDrawn="1"/>
        </p:nvGrpSpPr>
        <p:grpSpPr>
          <a:xfrm rot="17707951">
            <a:off x="7383182" y="5029536"/>
            <a:ext cx="2054627" cy="2425476"/>
            <a:chOff x="7524328" y="5157192"/>
            <a:chExt cx="2054627" cy="2425476"/>
          </a:xfrm>
        </p:grpSpPr>
        <p:sp>
          <p:nvSpPr>
            <p:cNvPr id="6" name="Donut 5"/>
            <p:cNvSpPr/>
            <p:nvPr userDrawn="1"/>
          </p:nvSpPr>
          <p:spPr>
            <a:xfrm>
              <a:off x="7524328" y="5547313"/>
              <a:ext cx="2035355" cy="2035355"/>
            </a:xfrm>
            <a:prstGeom prst="donut">
              <a:avLst>
                <a:gd name="adj" fmla="val 8546"/>
              </a:avLst>
            </a:prstGeom>
            <a:solidFill>
              <a:srgbClr val="81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Oval 6"/>
            <p:cNvSpPr/>
            <p:nvPr userDrawn="1"/>
          </p:nvSpPr>
          <p:spPr>
            <a:xfrm>
              <a:off x="8882919" y="5157192"/>
              <a:ext cx="696036" cy="696036"/>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lide with graphic">
    <p:spTree>
      <p:nvGrpSpPr>
        <p:cNvPr id="1" name=""/>
        <p:cNvGrpSpPr/>
        <p:nvPr/>
      </p:nvGrpSpPr>
      <p:grpSpPr>
        <a:xfrm>
          <a:off x="0" y="0"/>
          <a:ext cx="0" cy="0"/>
          <a:chOff x="0" y="0"/>
          <a:chExt cx="0" cy="0"/>
        </a:xfrm>
      </p:grpSpPr>
      <p:sp>
        <p:nvSpPr>
          <p:cNvPr id="6" name="Oval 5"/>
          <p:cNvSpPr/>
          <p:nvPr userDrawn="1"/>
        </p:nvSpPr>
        <p:spPr>
          <a:xfrm>
            <a:off x="6804248" y="1916832"/>
            <a:ext cx="1804273" cy="1804088"/>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dirty="0">
              <a:latin typeface="Arial" pitchFamily="34" charset="0"/>
              <a:cs typeface="Arial" pitchFamily="34" charset="0"/>
            </a:endParaRPr>
          </a:p>
        </p:txBody>
      </p:sp>
      <p:sp>
        <p:nvSpPr>
          <p:cNvPr id="7" name="Donut 6"/>
          <p:cNvSpPr/>
          <p:nvPr userDrawn="1"/>
        </p:nvSpPr>
        <p:spPr>
          <a:xfrm>
            <a:off x="4427984" y="3284984"/>
            <a:ext cx="4464496" cy="4464496"/>
          </a:xfrm>
          <a:prstGeom prst="donut">
            <a:avLst>
              <a:gd name="adj" fmla="val 8546"/>
            </a:avLst>
          </a:prstGeom>
          <a:solidFill>
            <a:srgbClr val="81CDC4">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g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00686-7FEF-4B63-AAD6-F8DA54AF76A5}" type="datetimeFigureOut">
              <a:rPr lang="en-GB" smtClean="0"/>
              <a:pPr/>
              <a:t>26/04/2017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3D63A-A7CE-47F5-92B4-7961F05CB82A}" type="slidenum">
              <a:rPr lang="en-GB" smtClean="0"/>
              <a:pPr/>
              <a:t>‹#›</a:t>
            </a:fld>
            <a:endParaRPr lang="en-GB"/>
          </a:p>
        </p:txBody>
      </p:sp>
      <p:pic>
        <p:nvPicPr>
          <p:cNvPr id="7" name="Picture 6"/>
          <p:cNvPicPr>
            <a:picLocks noChangeAspect="1"/>
          </p:cNvPicPr>
          <p:nvPr userDrawn="1"/>
        </p:nvPicPr>
        <p:blipFill>
          <a:blip r:embed="rId11" cstate="print">
            <a:extLst>
              <a:ext uri="{28A0092B-C50C-407E-A947-70E740481C1C}">
                <a14:useLocalDpi xmlns="" xmlns:a14="http://schemas.microsoft.com/office/drawing/2010/main" val="0"/>
              </a:ext>
            </a:extLst>
          </a:blip>
          <a:stretch>
            <a:fillRect/>
          </a:stretch>
        </p:blipFill>
        <p:spPr>
          <a:xfrm>
            <a:off x="7992207" y="309233"/>
            <a:ext cx="928719" cy="992029"/>
          </a:xfrm>
          <a:prstGeom prst="rect">
            <a:avLst/>
          </a:prstGeom>
        </p:spPr>
      </p:pic>
      <p:pic>
        <p:nvPicPr>
          <p:cNvPr id="9" name="Picture 8"/>
          <p:cNvPicPr/>
          <p:nvPr userDrawn="1"/>
        </p:nvPicPr>
        <p:blipFill>
          <a:blip r:embed="rId12" cstate="print">
            <a:extLst>
              <a:ext uri="{28A0092B-C50C-407E-A947-70E740481C1C}">
                <a14:useLocalDpi xmlns="" xmlns:a14="http://schemas.microsoft.com/office/drawing/2010/main" val="0"/>
              </a:ext>
            </a:extLst>
          </a:blip>
          <a:stretch>
            <a:fillRect/>
          </a:stretch>
        </p:blipFill>
        <p:spPr>
          <a:xfrm>
            <a:off x="6148977" y="188640"/>
            <a:ext cx="799287" cy="799287"/>
          </a:xfrm>
          <a:prstGeom prst="rect">
            <a:avLst/>
          </a:prstGeom>
        </p:spPr>
      </p:pic>
      <p:pic>
        <p:nvPicPr>
          <p:cNvPr id="10" name="Picture 2" descr="http://changing-places.org/Portals/0/images/content_images/Changing%20Places%20logo%20JPEG.jpg"/>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a:off x="7092280" y="260648"/>
            <a:ext cx="720000" cy="7200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61" r:id="rId5"/>
    <p:sldLayoutId id="2147483663" r:id="rId6"/>
    <p:sldLayoutId id="2147483666" r:id="rId7"/>
    <p:sldLayoutId id="2147483667" r:id="rId8"/>
    <p:sldLayoutId id="2147483668"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hyperlink" Target="http://changing-places.org/LinkClick.aspx?fileticket=X7QNBxsyhMU=&amp;tabid=67"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www.pamis.org.uk/" TargetMode="External"/><Relationship Id="rId5" Type="http://schemas.openxmlformats.org/officeDocument/2006/relationships/hyperlink" Target="http://www.hfs.scot.nhs.uk/publications/1490696893-Core%20elements-%20Sanitary%20spaces%20(HBN%2000-02)%20v2.0.pdf" TargetMode="External"/><Relationship Id="rId4" Type="http://schemas.openxmlformats.org/officeDocument/2006/relationships/hyperlink" Target="http://www.changing-places.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706" y="5949280"/>
            <a:ext cx="5529430" cy="892552"/>
          </a:xfrm>
          <a:prstGeom prst="rect">
            <a:avLst/>
          </a:prstGeom>
        </p:spPr>
        <p:txBody>
          <a:bodyPr wrap="square">
            <a:spAutoFit/>
          </a:bodyPr>
          <a:lstStyle/>
          <a:p>
            <a:r>
              <a:rPr lang="en-GB" sz="2800" b="1" dirty="0" smtClean="0">
                <a:solidFill>
                  <a:srgbClr val="092869"/>
                </a:solidFill>
                <a:latin typeface="Arial" pitchFamily="34" charset="0"/>
                <a:cs typeface="Arial" pitchFamily="34" charset="0"/>
              </a:rPr>
              <a:t>Susan </a:t>
            </a:r>
            <a:r>
              <a:rPr lang="en-GB" sz="2800" b="1" dirty="0" smtClean="0">
                <a:solidFill>
                  <a:srgbClr val="092869"/>
                </a:solidFill>
                <a:latin typeface="Arial" pitchFamily="34" charset="0"/>
                <a:cs typeface="Arial" pitchFamily="34" charset="0"/>
              </a:rPr>
              <a:t>Grant</a:t>
            </a:r>
            <a:endParaRPr lang="en-GB" sz="2800" b="1" dirty="0" smtClean="0">
              <a:solidFill>
                <a:srgbClr val="092869"/>
              </a:solidFill>
              <a:latin typeface="Arial" pitchFamily="34" charset="0"/>
              <a:cs typeface="Arial" pitchFamily="34" charset="0"/>
            </a:endParaRPr>
          </a:p>
          <a:p>
            <a:r>
              <a:rPr lang="en-GB" sz="2400" dirty="0" smtClean="0">
                <a:solidFill>
                  <a:srgbClr val="092869"/>
                </a:solidFill>
                <a:latin typeface="Arial" pitchFamily="34" charset="0"/>
                <a:cs typeface="Arial" pitchFamily="34" charset="0"/>
              </a:rPr>
              <a:t>NSS </a:t>
            </a:r>
            <a:r>
              <a:rPr lang="en-GB" sz="2400" dirty="0" smtClean="0">
                <a:solidFill>
                  <a:srgbClr val="092869"/>
                </a:solidFill>
                <a:latin typeface="Arial" pitchFamily="34" charset="0"/>
                <a:cs typeface="Arial" pitchFamily="34" charset="0"/>
              </a:rPr>
              <a:t>HFS Principal Architect</a:t>
            </a:r>
            <a:endParaRPr lang="en-GB" sz="2400" dirty="0">
              <a:solidFill>
                <a:srgbClr val="092869"/>
              </a:solidFill>
              <a:latin typeface="Arial" pitchFamily="34" charset="0"/>
              <a:cs typeface="Arial" pitchFamily="34" charset="0"/>
            </a:endParaRPr>
          </a:p>
        </p:txBody>
      </p:sp>
      <p:sp>
        <p:nvSpPr>
          <p:cNvPr id="4" name="TextBox 3"/>
          <p:cNvSpPr txBox="1"/>
          <p:nvPr/>
        </p:nvSpPr>
        <p:spPr>
          <a:xfrm>
            <a:off x="611560" y="908720"/>
            <a:ext cx="5328592" cy="1938992"/>
          </a:xfrm>
          <a:prstGeom prst="rect">
            <a:avLst/>
          </a:prstGeom>
          <a:noFill/>
        </p:spPr>
        <p:txBody>
          <a:bodyPr wrap="square" rtlCol="0">
            <a:spAutoFit/>
          </a:bodyPr>
          <a:lstStyle/>
          <a:p>
            <a:r>
              <a:rPr lang="en-GB" sz="3600" b="1" dirty="0" smtClean="0">
                <a:solidFill>
                  <a:srgbClr val="009999"/>
                </a:solidFill>
                <a:latin typeface="Arial" pitchFamily="34" charset="0"/>
                <a:cs typeface="Arial" pitchFamily="34" charset="0"/>
              </a:rPr>
              <a:t>CHANGING </a:t>
            </a:r>
            <a:br>
              <a:rPr lang="en-GB" sz="3600" b="1" dirty="0" smtClean="0">
                <a:solidFill>
                  <a:srgbClr val="009999"/>
                </a:solidFill>
                <a:latin typeface="Arial" pitchFamily="34" charset="0"/>
                <a:cs typeface="Arial" pitchFamily="34" charset="0"/>
              </a:rPr>
            </a:br>
            <a:r>
              <a:rPr lang="en-GB" sz="3600" b="1" dirty="0" smtClean="0">
                <a:solidFill>
                  <a:srgbClr val="009999"/>
                </a:solidFill>
                <a:latin typeface="Arial" pitchFamily="34" charset="0"/>
                <a:cs typeface="Arial" pitchFamily="34" charset="0"/>
              </a:rPr>
              <a:t>PLACES:</a:t>
            </a:r>
            <a:r>
              <a:rPr lang="en-GB" sz="3600" b="1" dirty="0" smtClean="0">
                <a:solidFill>
                  <a:srgbClr val="009999"/>
                </a:solidFill>
                <a:latin typeface="Arial" pitchFamily="34" charset="0"/>
                <a:cs typeface="Arial" pitchFamily="34" charset="0"/>
              </a:rPr>
              <a:t/>
            </a:r>
            <a:br>
              <a:rPr lang="en-GB" sz="3600" b="1" dirty="0" smtClean="0">
                <a:solidFill>
                  <a:srgbClr val="009999"/>
                </a:solidFill>
                <a:latin typeface="Arial" pitchFamily="34" charset="0"/>
                <a:cs typeface="Arial" pitchFamily="34" charset="0"/>
              </a:rPr>
            </a:br>
            <a:r>
              <a:rPr lang="en-GB" sz="1200" b="1" dirty="0" smtClean="0">
                <a:solidFill>
                  <a:srgbClr val="009999"/>
                </a:solidFill>
                <a:latin typeface="Arial" pitchFamily="34" charset="0"/>
                <a:cs typeface="Arial" pitchFamily="34" charset="0"/>
              </a:rPr>
              <a:t/>
            </a:r>
            <a:br>
              <a:rPr lang="en-GB" sz="1200" b="1" dirty="0" smtClean="0">
                <a:solidFill>
                  <a:srgbClr val="009999"/>
                </a:solidFill>
                <a:latin typeface="Arial" pitchFamily="34" charset="0"/>
                <a:cs typeface="Arial" pitchFamily="34" charset="0"/>
              </a:rPr>
            </a:br>
            <a:r>
              <a:rPr lang="en-GB" sz="3600" b="1" dirty="0" smtClean="0">
                <a:solidFill>
                  <a:srgbClr val="009999"/>
                </a:solidFill>
                <a:latin typeface="Arial" pitchFamily="34" charset="0"/>
                <a:cs typeface="Arial" pitchFamily="34" charset="0"/>
              </a:rPr>
              <a:t>in NHS Scotland</a:t>
            </a:r>
            <a:endParaRPr lang="en-GB" sz="3600" b="1" dirty="0" smtClean="0">
              <a:solidFill>
                <a:srgbClr val="009999"/>
              </a:solidFill>
              <a:latin typeface="Arial" pitchFamily="34" charset="0"/>
              <a:cs typeface="Arial" pitchFamily="34" charset="0"/>
            </a:endParaRPr>
          </a:p>
        </p:txBody>
      </p:sp>
      <p:sp>
        <p:nvSpPr>
          <p:cNvPr id="6" name="Oval 5"/>
          <p:cNvSpPr/>
          <p:nvPr/>
        </p:nvSpPr>
        <p:spPr>
          <a:xfrm>
            <a:off x="4572000" y="3429000"/>
            <a:ext cx="2520000" cy="25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http://changing-places.org/Portals/0/images/content_images/Changing%20Places%20logo%20JPEG.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38092" y="3429000"/>
            <a:ext cx="2520000" cy="2520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3729" y="3991704"/>
            <a:ext cx="5976663" cy="2677656"/>
          </a:xfrm>
          <a:prstGeom prst="rect">
            <a:avLst/>
          </a:prstGeom>
        </p:spPr>
        <p:txBody>
          <a:bodyPr wrap="square">
            <a:spAutoFit/>
          </a:bodyPr>
          <a:lstStyle/>
          <a:p>
            <a:pPr algn="ctr">
              <a:spcBef>
                <a:spcPct val="20000"/>
              </a:spcBef>
              <a:defRPr/>
            </a:pPr>
            <a:r>
              <a:rPr lang="en-GB" sz="2800" b="1" dirty="0">
                <a:solidFill>
                  <a:srgbClr val="092869"/>
                </a:solidFill>
                <a:latin typeface="Arial" pitchFamily="34" charset="0"/>
                <a:cs typeface="Arial" pitchFamily="34" charset="0"/>
              </a:rPr>
              <a:t>	</a:t>
            </a:r>
            <a:r>
              <a:rPr lang="en-GB" sz="2800" b="1" dirty="0" smtClean="0">
                <a:solidFill>
                  <a:srgbClr val="092869"/>
                </a:solidFill>
                <a:latin typeface="Arial" pitchFamily="34" charset="0"/>
                <a:cs typeface="Arial" pitchFamily="34" charset="0"/>
              </a:rPr>
              <a:t> </a:t>
            </a:r>
            <a:r>
              <a:rPr lang="en-GB" sz="2800" b="1" dirty="0" smtClean="0">
                <a:solidFill>
                  <a:srgbClr val="092869"/>
                </a:solidFill>
                <a:latin typeface="Arial" pitchFamily="34" charset="0"/>
                <a:cs typeface="Arial" pitchFamily="34" charset="0"/>
              </a:rPr>
              <a:t> </a:t>
            </a:r>
            <a:r>
              <a:rPr lang="en-GB" sz="2800" b="1" dirty="0" smtClean="0">
                <a:solidFill>
                  <a:srgbClr val="092869"/>
                </a:solidFill>
                <a:latin typeface="Arial" pitchFamily="34" charset="0"/>
                <a:cs typeface="Arial" pitchFamily="34" charset="0"/>
              </a:rPr>
              <a:t>Over </a:t>
            </a:r>
            <a:r>
              <a:rPr lang="en-GB" sz="2800" b="1" dirty="0" smtClean="0">
                <a:solidFill>
                  <a:srgbClr val="092869"/>
                </a:solidFill>
                <a:latin typeface="Arial" pitchFamily="34" charset="0"/>
                <a:cs typeface="Arial" pitchFamily="34" charset="0"/>
              </a:rPr>
              <a:t>a 1/4 million people </a:t>
            </a:r>
            <a:r>
              <a:rPr lang="en-GB" sz="2800" b="1" dirty="0" smtClean="0">
                <a:solidFill>
                  <a:srgbClr val="092869"/>
                </a:solidFill>
                <a:latin typeface="Arial" pitchFamily="34" charset="0"/>
                <a:cs typeface="Arial" pitchFamily="34" charset="0"/>
              </a:rPr>
              <a:t/>
            </a:r>
            <a:br>
              <a:rPr lang="en-GB" sz="2800" b="1" dirty="0" smtClean="0">
                <a:solidFill>
                  <a:srgbClr val="092869"/>
                </a:solidFill>
                <a:latin typeface="Arial" pitchFamily="34" charset="0"/>
                <a:cs typeface="Arial" pitchFamily="34" charset="0"/>
              </a:rPr>
            </a:br>
            <a:r>
              <a:rPr lang="en-GB" sz="2800" b="1" dirty="0" smtClean="0">
                <a:solidFill>
                  <a:srgbClr val="092869"/>
                </a:solidFill>
                <a:latin typeface="Arial" pitchFamily="34" charset="0"/>
                <a:cs typeface="Arial" pitchFamily="34" charset="0"/>
              </a:rPr>
              <a:t>in UK need </a:t>
            </a:r>
            <a:r>
              <a:rPr lang="en-GB" sz="2800" b="1" dirty="0" smtClean="0">
                <a:solidFill>
                  <a:srgbClr val="092869"/>
                </a:solidFill>
                <a:latin typeface="Arial" pitchFamily="34" charset="0"/>
                <a:cs typeface="Arial" pitchFamily="34" charset="0"/>
              </a:rPr>
              <a:t>Changing Places toilets to enable them to get out and about and enjoy the </a:t>
            </a:r>
            <a:r>
              <a:rPr lang="en-GB" sz="2800" b="1" dirty="0" smtClean="0">
                <a:solidFill>
                  <a:srgbClr val="092869"/>
                </a:solidFill>
                <a:latin typeface="Arial" pitchFamily="34" charset="0"/>
                <a:cs typeface="Arial" pitchFamily="34" charset="0"/>
              </a:rPr>
              <a:t>day-</a:t>
            </a:r>
            <a:br>
              <a:rPr lang="en-GB" sz="2800" b="1" dirty="0" smtClean="0">
                <a:solidFill>
                  <a:srgbClr val="092869"/>
                </a:solidFill>
                <a:latin typeface="Arial" pitchFamily="34" charset="0"/>
                <a:cs typeface="Arial" pitchFamily="34" charset="0"/>
              </a:rPr>
            </a:br>
            <a:r>
              <a:rPr lang="en-GB" sz="2800" b="1" dirty="0" smtClean="0">
                <a:solidFill>
                  <a:srgbClr val="092869"/>
                </a:solidFill>
                <a:latin typeface="Arial" pitchFamily="34" charset="0"/>
                <a:cs typeface="Arial" pitchFamily="34" charset="0"/>
              </a:rPr>
              <a:t>to-day </a:t>
            </a:r>
            <a:r>
              <a:rPr lang="en-GB" sz="2800" b="1" dirty="0" smtClean="0">
                <a:solidFill>
                  <a:srgbClr val="092869"/>
                </a:solidFill>
                <a:latin typeface="Arial" pitchFamily="34" charset="0"/>
                <a:cs typeface="Arial" pitchFamily="34" charset="0"/>
              </a:rPr>
              <a:t>activities many of us </a:t>
            </a:r>
            <a:r>
              <a:rPr lang="en-GB" sz="2800" b="1" dirty="0" smtClean="0">
                <a:solidFill>
                  <a:srgbClr val="092869"/>
                </a:solidFill>
                <a:latin typeface="Arial" pitchFamily="34" charset="0"/>
                <a:cs typeface="Arial" pitchFamily="34" charset="0"/>
              </a:rPr>
              <a:t/>
            </a:r>
            <a:br>
              <a:rPr lang="en-GB" sz="2800" b="1" dirty="0" smtClean="0">
                <a:solidFill>
                  <a:srgbClr val="092869"/>
                </a:solidFill>
                <a:latin typeface="Arial" pitchFamily="34" charset="0"/>
                <a:cs typeface="Arial" pitchFamily="34" charset="0"/>
              </a:rPr>
            </a:br>
            <a:r>
              <a:rPr lang="en-GB" sz="2800" b="1" dirty="0" smtClean="0">
                <a:solidFill>
                  <a:srgbClr val="092869"/>
                </a:solidFill>
                <a:latin typeface="Arial" pitchFamily="34" charset="0"/>
                <a:cs typeface="Arial" pitchFamily="34" charset="0"/>
              </a:rPr>
              <a:t>take </a:t>
            </a:r>
            <a:r>
              <a:rPr lang="en-GB" sz="2800" b="1" dirty="0" smtClean="0">
                <a:solidFill>
                  <a:srgbClr val="092869"/>
                </a:solidFill>
                <a:latin typeface="Arial" pitchFamily="34" charset="0"/>
                <a:cs typeface="Arial" pitchFamily="34" charset="0"/>
              </a:rPr>
              <a:t>for </a:t>
            </a:r>
            <a:r>
              <a:rPr lang="en-GB" sz="2800" b="1" dirty="0" smtClean="0">
                <a:solidFill>
                  <a:srgbClr val="092869"/>
                </a:solidFill>
                <a:latin typeface="Arial" pitchFamily="34" charset="0"/>
                <a:cs typeface="Arial" pitchFamily="34" charset="0"/>
              </a:rPr>
              <a:t>granted...”</a:t>
            </a:r>
            <a:endParaRPr lang="en-GB" sz="2800" b="1" dirty="0" smtClean="0">
              <a:solidFill>
                <a:srgbClr val="092869"/>
              </a:solidFill>
              <a:latin typeface="Arial" pitchFamily="34" charset="0"/>
              <a:cs typeface="Arial" pitchFamily="34" charset="0"/>
            </a:endParaRPr>
          </a:p>
        </p:txBody>
      </p:sp>
      <p:sp>
        <p:nvSpPr>
          <p:cNvPr id="6" name="Oval 5"/>
          <p:cNvSpPr/>
          <p:nvPr/>
        </p:nvSpPr>
        <p:spPr>
          <a:xfrm>
            <a:off x="1187624" y="1916832"/>
            <a:ext cx="1440000" cy="14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http://changing-places.org/Portals/0/images/content_images/Changing%20Places%20logo%20JPEG.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87784" y="1916832"/>
            <a:ext cx="1440000" cy="1440000"/>
          </a:xfrm>
          <a:prstGeom prst="rect">
            <a:avLst/>
          </a:prstGeom>
          <a:noFill/>
        </p:spPr>
      </p:pic>
      <p:sp>
        <p:nvSpPr>
          <p:cNvPr id="7" name="Rectangle 6"/>
          <p:cNvSpPr/>
          <p:nvPr/>
        </p:nvSpPr>
        <p:spPr>
          <a:xfrm>
            <a:off x="323528" y="404664"/>
            <a:ext cx="5904656" cy="584775"/>
          </a:xfrm>
          <a:prstGeom prst="rect">
            <a:avLst/>
          </a:prstGeom>
        </p:spPr>
        <p:txBody>
          <a:bodyPr wrap="square">
            <a:spAutoFit/>
          </a:bodyPr>
          <a:lstStyle/>
          <a:p>
            <a:r>
              <a:rPr lang="en-GB" sz="3200" b="1" dirty="0" smtClean="0">
                <a:solidFill>
                  <a:srgbClr val="004380"/>
                </a:solidFill>
                <a:latin typeface="+mj-lt"/>
                <a:cs typeface="Arial" pitchFamily="34" charset="0"/>
              </a:rPr>
              <a:t>Changing Places consortium</a:t>
            </a:r>
            <a:endParaRPr lang="en-GB" sz="3200" b="1" dirty="0">
              <a:solidFill>
                <a:srgbClr val="004380"/>
              </a:solidFill>
              <a:latin typeface="+mj-lt"/>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70310 WC Ch-Place Aberdeen Care Village 2.JPG"/>
          <p:cNvPicPr>
            <a:picLocks noChangeAspect="1"/>
          </p:cNvPicPr>
          <p:nvPr/>
        </p:nvPicPr>
        <p:blipFill>
          <a:blip r:embed="rId3" cstate="print"/>
          <a:srcRect/>
          <a:stretch>
            <a:fillRect/>
          </a:stretch>
        </p:blipFill>
        <p:spPr>
          <a:xfrm>
            <a:off x="1" y="1377384"/>
            <a:ext cx="9143999" cy="5508000"/>
          </a:xfrm>
          <a:prstGeom prst="rect">
            <a:avLst/>
          </a:prstGeom>
        </p:spPr>
      </p:pic>
      <p:sp>
        <p:nvSpPr>
          <p:cNvPr id="2" name="Rectangle 1"/>
          <p:cNvSpPr/>
          <p:nvPr/>
        </p:nvSpPr>
        <p:spPr>
          <a:xfrm>
            <a:off x="323528" y="404664"/>
            <a:ext cx="4824536" cy="584775"/>
          </a:xfrm>
          <a:prstGeom prst="rect">
            <a:avLst/>
          </a:prstGeom>
        </p:spPr>
        <p:txBody>
          <a:bodyPr wrap="square">
            <a:spAutoFit/>
          </a:bodyPr>
          <a:lstStyle/>
          <a:p>
            <a:r>
              <a:rPr lang="en-GB" sz="3200" b="1" dirty="0" smtClean="0">
                <a:solidFill>
                  <a:srgbClr val="004380"/>
                </a:solidFill>
                <a:latin typeface="+mj-lt"/>
                <a:cs typeface="Arial" pitchFamily="34" charset="0"/>
              </a:rPr>
              <a:t>What are Changing Places ?</a:t>
            </a:r>
            <a:endParaRPr lang="en-GB" sz="3200" b="1" dirty="0">
              <a:solidFill>
                <a:srgbClr val="004380"/>
              </a:solidFill>
              <a:latin typeface="+mj-lt"/>
              <a:cs typeface="Arial" pitchFamily="34" charset="0"/>
            </a:endParaRPr>
          </a:p>
        </p:txBody>
      </p:sp>
      <p:sp>
        <p:nvSpPr>
          <p:cNvPr id="5" name="Rectangle 4"/>
          <p:cNvSpPr/>
          <p:nvPr/>
        </p:nvSpPr>
        <p:spPr>
          <a:xfrm>
            <a:off x="539552" y="6453337"/>
            <a:ext cx="8424936" cy="400110"/>
          </a:xfrm>
          <a:prstGeom prst="rect">
            <a:avLst/>
          </a:prstGeom>
        </p:spPr>
        <p:txBody>
          <a:bodyPr wrap="square">
            <a:spAutoFit/>
          </a:bodyPr>
          <a:lstStyle/>
          <a:p>
            <a:pPr>
              <a:buClr>
                <a:srgbClr val="0096DC"/>
              </a:buClr>
            </a:pPr>
            <a:r>
              <a:rPr lang="en-GB" sz="2000" dirty="0" smtClean="0">
                <a:solidFill>
                  <a:schemeClr val="bg1"/>
                </a:solidFill>
                <a:latin typeface="Arial" pitchFamily="34" charset="0"/>
                <a:cs typeface="Arial" pitchFamily="34" charset="0"/>
              </a:rPr>
              <a:t>Changing Place facility at Aberdeen Care Village, NHS Grampian.</a:t>
            </a:r>
            <a:endParaRPr lang="en-GB" sz="2000"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04664"/>
            <a:ext cx="5976664" cy="584775"/>
          </a:xfrm>
          <a:prstGeom prst="rect">
            <a:avLst/>
          </a:prstGeom>
        </p:spPr>
        <p:txBody>
          <a:bodyPr wrap="square">
            <a:spAutoFit/>
          </a:bodyPr>
          <a:lstStyle/>
          <a:p>
            <a:r>
              <a:rPr lang="en-GB" sz="3200" b="1" dirty="0" smtClean="0">
                <a:solidFill>
                  <a:srgbClr val="004380"/>
                </a:solidFill>
                <a:latin typeface="+mj-lt"/>
                <a:cs typeface="Arial" pitchFamily="34" charset="0"/>
              </a:rPr>
              <a:t>Why are CP toilets important ?</a:t>
            </a:r>
            <a:endParaRPr lang="en-GB" sz="3200" b="1" dirty="0">
              <a:solidFill>
                <a:srgbClr val="004380"/>
              </a:solidFill>
              <a:latin typeface="+mj-lt"/>
              <a:cs typeface="Arial" pitchFamily="34" charset="0"/>
            </a:endParaRPr>
          </a:p>
        </p:txBody>
      </p:sp>
      <p:sp>
        <p:nvSpPr>
          <p:cNvPr id="6" name="Content Placeholder 5"/>
          <p:cNvSpPr>
            <a:spLocks noGrp="1"/>
          </p:cNvSpPr>
          <p:nvPr>
            <p:ph sz="half" idx="4294967295"/>
          </p:nvPr>
        </p:nvSpPr>
        <p:spPr>
          <a:xfrm>
            <a:off x="395536" y="1412776"/>
            <a:ext cx="8748465" cy="4524059"/>
          </a:xfrm>
          <a:prstGeom prst="rect">
            <a:avLst/>
          </a:prstGeom>
        </p:spPr>
        <p:txBody>
          <a:bodyPr wrap="square">
            <a:spAutoFit/>
          </a:bodyPr>
          <a:lstStyle/>
          <a:p>
            <a:pPr marL="361950" lvl="1" indent="-276225">
              <a:lnSpc>
                <a:spcPct val="114000"/>
              </a:lnSpc>
              <a:buClr>
                <a:srgbClr val="0096DC"/>
              </a:buClr>
              <a:buFont typeface="Arial" pitchFamily="34" charset="0"/>
              <a:buChar char="•"/>
            </a:pPr>
            <a:r>
              <a:rPr lang="en-GB" sz="2400" dirty="0" smtClean="0">
                <a:solidFill>
                  <a:srgbClr val="004380"/>
                </a:solidFill>
                <a:latin typeface="Arial" pitchFamily="34" charset="0"/>
                <a:cs typeface="Arial" pitchFamily="34" charset="0"/>
              </a:rPr>
              <a:t>thousands of people </a:t>
            </a:r>
            <a:r>
              <a:rPr lang="en-GB" sz="2400" dirty="0" smtClean="0">
                <a:solidFill>
                  <a:srgbClr val="004380"/>
                </a:solidFill>
                <a:latin typeface="Arial" pitchFamily="34" charset="0"/>
                <a:cs typeface="Arial" pitchFamily="34" charset="0"/>
              </a:rPr>
              <a:t>with profound and multiple learning disabilities, as well other disabilities that severely limit mobility, cannot use standard accessible </a:t>
            </a:r>
            <a:r>
              <a:rPr lang="en-GB" sz="2400" dirty="0" smtClean="0">
                <a:solidFill>
                  <a:srgbClr val="004380"/>
                </a:solidFill>
                <a:latin typeface="Arial" pitchFamily="34" charset="0"/>
                <a:cs typeface="Arial" pitchFamily="34" charset="0"/>
              </a:rPr>
              <a:t>toilets;</a:t>
            </a:r>
          </a:p>
          <a:p>
            <a:pPr marL="361950" lvl="1" indent="-276225">
              <a:lnSpc>
                <a:spcPct val="114000"/>
              </a:lnSpc>
              <a:buClr>
                <a:srgbClr val="0096DC"/>
              </a:buClr>
              <a:buFont typeface="Arial" pitchFamily="34" charset="0"/>
              <a:buChar char="•"/>
            </a:pPr>
            <a:r>
              <a:rPr lang="en-GB" sz="2400" dirty="0" smtClean="0">
                <a:solidFill>
                  <a:srgbClr val="004380"/>
                </a:solidFill>
                <a:latin typeface="Arial" pitchFamily="34" charset="0"/>
                <a:cs typeface="Arial" pitchFamily="34" charset="0"/>
              </a:rPr>
              <a:t>it is not acceptable, safe, hygienic, dignified, for a significant proportion of the population to have to resort to a changing mat on an accessible toilet floor;</a:t>
            </a:r>
          </a:p>
          <a:p>
            <a:pPr marL="361950" lvl="1" indent="-276225">
              <a:lnSpc>
                <a:spcPct val="114000"/>
              </a:lnSpc>
              <a:buClr>
                <a:srgbClr val="0096DC"/>
              </a:buClr>
              <a:buFont typeface="Arial" pitchFamily="34" charset="0"/>
              <a:buChar char="•"/>
            </a:pPr>
            <a:r>
              <a:rPr lang="en-GB" sz="2400" dirty="0" smtClean="0">
                <a:solidFill>
                  <a:srgbClr val="004380"/>
                </a:solidFill>
                <a:latin typeface="Arial" pitchFamily="34" charset="0"/>
                <a:cs typeface="Arial" pitchFamily="34" charset="0"/>
              </a:rPr>
              <a:t>although </a:t>
            </a:r>
            <a:r>
              <a:rPr lang="en-GB" sz="2400" dirty="0" smtClean="0">
                <a:solidFill>
                  <a:srgbClr val="004380"/>
                </a:solidFill>
                <a:latin typeface="Arial" pitchFamily="34" charset="0"/>
                <a:cs typeface="Arial" pitchFamily="34" charset="0"/>
              </a:rPr>
              <a:t>the numbers are increasing, there are </a:t>
            </a:r>
            <a:r>
              <a:rPr lang="en-GB" sz="2400" dirty="0" smtClean="0">
                <a:solidFill>
                  <a:srgbClr val="004380"/>
                </a:solidFill>
                <a:latin typeface="Arial" pitchFamily="34" charset="0"/>
                <a:cs typeface="Arial" pitchFamily="34" charset="0"/>
              </a:rPr>
              <a:t>still </a:t>
            </a:r>
            <a:r>
              <a:rPr lang="en-GB" sz="2400" dirty="0" smtClean="0">
                <a:solidFill>
                  <a:srgbClr val="004380"/>
                </a:solidFill>
                <a:latin typeface="Arial" pitchFamily="34" charset="0"/>
                <a:cs typeface="Arial" pitchFamily="34" charset="0"/>
              </a:rPr>
              <a:t>not enough Changing Places toilets across the </a:t>
            </a:r>
            <a:r>
              <a:rPr lang="en-GB" sz="2400" dirty="0" smtClean="0">
                <a:solidFill>
                  <a:srgbClr val="004380"/>
                </a:solidFill>
                <a:latin typeface="Arial" pitchFamily="34" charset="0"/>
                <a:cs typeface="Arial" pitchFamily="34" charset="0"/>
              </a:rPr>
              <a:t>country; </a:t>
            </a:r>
          </a:p>
          <a:p>
            <a:pPr marL="361950" lvl="1" indent="-276225">
              <a:lnSpc>
                <a:spcPct val="114000"/>
              </a:lnSpc>
              <a:buClr>
                <a:srgbClr val="0096DC"/>
              </a:buClr>
              <a:buFont typeface="Arial" pitchFamily="34" charset="0"/>
              <a:buChar char="•"/>
            </a:pPr>
            <a:r>
              <a:rPr lang="en-GB" sz="2400" dirty="0" smtClean="0">
                <a:solidFill>
                  <a:srgbClr val="004380"/>
                </a:solidFill>
                <a:latin typeface="Arial" pitchFamily="34" charset="0"/>
                <a:cs typeface="Arial" pitchFamily="34" charset="0"/>
              </a:rPr>
              <a:t>a higher proportion of NHS users need access to</a:t>
            </a:r>
            <a:br>
              <a:rPr lang="en-GB" sz="2400" dirty="0" smtClean="0">
                <a:solidFill>
                  <a:srgbClr val="004380"/>
                </a:solidFill>
                <a:latin typeface="Arial" pitchFamily="34" charset="0"/>
                <a:cs typeface="Arial" pitchFamily="34" charset="0"/>
              </a:rPr>
            </a:br>
            <a:r>
              <a:rPr lang="en-GB" sz="2400" dirty="0" smtClean="0">
                <a:solidFill>
                  <a:srgbClr val="004380"/>
                </a:solidFill>
                <a:latin typeface="Arial" pitchFamily="34" charset="0"/>
                <a:cs typeface="Arial" pitchFamily="34" charset="0"/>
              </a:rPr>
              <a:t>CP toilets; plus NHS facilities are well located/ open.</a:t>
            </a:r>
            <a:endParaRPr lang="en-GB" sz="2000" dirty="0" smtClean="0">
              <a:solidFill>
                <a:srgbClr val="004380"/>
              </a:solidFill>
              <a:latin typeface="Arial" pitchFamily="34" charset="0"/>
              <a:cs typeface="Arial" pitchFamily="34" charset="0"/>
            </a:endParaRPr>
          </a:p>
        </p:txBody>
      </p:sp>
      <p:sp>
        <p:nvSpPr>
          <p:cNvPr id="7" name="Rectangle 6"/>
          <p:cNvSpPr/>
          <p:nvPr/>
        </p:nvSpPr>
        <p:spPr>
          <a:xfrm>
            <a:off x="395536" y="5805264"/>
            <a:ext cx="8496944" cy="1815882"/>
          </a:xfrm>
          <a:prstGeom prst="rect">
            <a:avLst/>
          </a:prstGeom>
        </p:spPr>
        <p:txBody>
          <a:bodyPr wrap="square">
            <a:spAutoFit/>
          </a:bodyPr>
          <a:lstStyle/>
          <a:p>
            <a:pPr>
              <a:buClr>
                <a:srgbClr val="0096DC"/>
              </a:buClr>
            </a:pPr>
            <a:r>
              <a:rPr lang="en-GB" sz="2800" dirty="0" smtClean="0">
                <a:solidFill>
                  <a:srgbClr val="009999"/>
                </a:solidFill>
                <a:latin typeface="Arial" pitchFamily="34" charset="0"/>
                <a:cs typeface="Arial" pitchFamily="34" charset="0"/>
              </a:rPr>
              <a:t>everyone </a:t>
            </a:r>
            <a:r>
              <a:rPr lang="en-GB" sz="2800" dirty="0" smtClean="0">
                <a:solidFill>
                  <a:srgbClr val="009999"/>
                </a:solidFill>
                <a:latin typeface="Arial" pitchFamily="34" charset="0"/>
                <a:cs typeface="Arial" pitchFamily="34" charset="0"/>
              </a:rPr>
              <a:t>has a right to live in the community, </a:t>
            </a:r>
            <a:r>
              <a:rPr lang="en-GB" sz="2800" dirty="0" smtClean="0">
                <a:solidFill>
                  <a:srgbClr val="009999"/>
                </a:solidFill>
                <a:latin typeface="Arial" pitchFamily="34" charset="0"/>
                <a:cs typeface="Arial" pitchFamily="34" charset="0"/>
              </a:rPr>
              <a:t/>
            </a:r>
            <a:br>
              <a:rPr lang="en-GB" sz="2800" dirty="0" smtClean="0">
                <a:solidFill>
                  <a:srgbClr val="009999"/>
                </a:solidFill>
                <a:latin typeface="Arial" pitchFamily="34" charset="0"/>
                <a:cs typeface="Arial" pitchFamily="34" charset="0"/>
              </a:rPr>
            </a:br>
            <a:r>
              <a:rPr lang="en-GB" sz="2800" dirty="0" smtClean="0">
                <a:solidFill>
                  <a:srgbClr val="009999"/>
                </a:solidFill>
                <a:latin typeface="Arial" pitchFamily="34" charset="0"/>
                <a:cs typeface="Arial" pitchFamily="34" charset="0"/>
              </a:rPr>
              <a:t>to </a:t>
            </a:r>
            <a:r>
              <a:rPr lang="en-GB" sz="2800" dirty="0" smtClean="0">
                <a:solidFill>
                  <a:srgbClr val="009999"/>
                </a:solidFill>
                <a:latin typeface="Arial" pitchFamily="34" charset="0"/>
                <a:cs typeface="Arial" pitchFamily="34" charset="0"/>
              </a:rPr>
              <a:t>move around within </a:t>
            </a:r>
            <a:r>
              <a:rPr lang="en-GB" sz="2800" dirty="0" smtClean="0">
                <a:solidFill>
                  <a:srgbClr val="009999"/>
                </a:solidFill>
                <a:latin typeface="Arial" pitchFamily="34" charset="0"/>
                <a:cs typeface="Arial" pitchFamily="34" charset="0"/>
              </a:rPr>
              <a:t>it, </a:t>
            </a:r>
            <a:r>
              <a:rPr lang="en-GB" sz="2800" dirty="0" smtClean="0">
                <a:solidFill>
                  <a:srgbClr val="009999"/>
                </a:solidFill>
                <a:latin typeface="Arial" pitchFamily="34" charset="0"/>
                <a:cs typeface="Arial" pitchFamily="34" charset="0"/>
              </a:rPr>
              <a:t>and access all its </a:t>
            </a:r>
            <a:r>
              <a:rPr lang="en-GB" sz="2800" dirty="0" smtClean="0">
                <a:solidFill>
                  <a:srgbClr val="009999"/>
                </a:solidFill>
                <a:latin typeface="Arial" pitchFamily="34" charset="0"/>
                <a:cs typeface="Arial" pitchFamily="34" charset="0"/>
              </a:rPr>
              <a:t>facilities</a:t>
            </a:r>
            <a:r>
              <a:rPr lang="en-GB" sz="2800" dirty="0" smtClean="0">
                <a:solidFill>
                  <a:srgbClr val="009999"/>
                </a:solidFill>
                <a:latin typeface="Arial" pitchFamily="34" charset="0"/>
                <a:cs typeface="Arial" pitchFamily="34" charset="0"/>
              </a:rPr>
              <a:t>.</a:t>
            </a:r>
            <a:r>
              <a:rPr lang="en-GB" sz="2800" dirty="0" smtClean="0">
                <a:solidFill>
                  <a:srgbClr val="004380"/>
                </a:solidFill>
                <a:latin typeface="Arial" pitchFamily="34" charset="0"/>
                <a:cs typeface="Arial" pitchFamily="34" charset="0"/>
              </a:rPr>
              <a:t> </a:t>
            </a:r>
            <a:endParaRPr lang="en-GB" sz="2800" dirty="0" smtClean="0">
              <a:solidFill>
                <a:srgbClr val="004380"/>
              </a:solidFill>
              <a:latin typeface="Arial" pitchFamily="34" charset="0"/>
              <a:cs typeface="Arial" pitchFamily="34" charset="0"/>
            </a:endParaRPr>
          </a:p>
          <a:p>
            <a:pPr marL="819150" lvl="1" indent="-361950">
              <a:buClr>
                <a:srgbClr val="0096DC"/>
              </a:buClr>
              <a:buFont typeface="Arial" pitchFamily="34" charset="0"/>
              <a:buChar char="•"/>
            </a:pPr>
            <a:endParaRPr lang="en-GB" sz="2800" dirty="0" smtClean="0">
              <a:solidFill>
                <a:srgbClr val="004380"/>
              </a:solidFill>
              <a:latin typeface="Arial" pitchFamily="34" charset="0"/>
              <a:cs typeface="Arial" pitchFamily="34" charset="0"/>
            </a:endParaRPr>
          </a:p>
          <a:p>
            <a:pPr marL="361950" indent="-361950">
              <a:buClr>
                <a:srgbClr val="0096DC"/>
              </a:buClr>
              <a:buFont typeface="Arial" pitchFamily="34" charset="0"/>
              <a:buChar char="•"/>
            </a:pPr>
            <a:endParaRPr lang="en-GB" sz="2800" dirty="0" smtClean="0">
              <a:solidFill>
                <a:srgbClr val="00438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3000"/>
                                        <p:tgtEl>
                                          <p:spTgt spid="6"/>
                                        </p:tgtEl>
                                      </p:cBhvr>
                                    </p:animEffect>
                                  </p:childTnLst>
                                </p:cTn>
                              </p:par>
                            </p:childTnLst>
                          </p:cTn>
                        </p:par>
                        <p:par>
                          <p:cTn id="8" fill="hold">
                            <p:stCondLst>
                              <p:cond delay="3000"/>
                            </p:stCondLst>
                            <p:childTnLst>
                              <p:par>
                                <p:cTn id="9" presetID="22" presetClass="entr" presetSubtype="8"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04664"/>
            <a:ext cx="5688632" cy="584775"/>
          </a:xfrm>
          <a:prstGeom prst="rect">
            <a:avLst/>
          </a:prstGeom>
        </p:spPr>
        <p:txBody>
          <a:bodyPr wrap="square">
            <a:spAutoFit/>
          </a:bodyPr>
          <a:lstStyle/>
          <a:p>
            <a:r>
              <a:rPr lang="en-GB" sz="3200" b="1" dirty="0" smtClean="0">
                <a:solidFill>
                  <a:srgbClr val="004380"/>
                </a:solidFill>
                <a:latin typeface="+mj-lt"/>
                <a:cs typeface="Arial" pitchFamily="34" charset="0"/>
              </a:rPr>
              <a:t>Who are CP toilets for ?</a:t>
            </a:r>
            <a:endParaRPr lang="en-GB" sz="3200" b="1" dirty="0">
              <a:solidFill>
                <a:srgbClr val="004380"/>
              </a:solidFill>
              <a:latin typeface="+mj-lt"/>
              <a:cs typeface="Arial" pitchFamily="34" charset="0"/>
            </a:endParaRPr>
          </a:p>
        </p:txBody>
      </p:sp>
      <p:pic>
        <p:nvPicPr>
          <p:cNvPr id="74753" name="Picture 1"/>
          <p:cNvPicPr>
            <a:picLocks noChangeAspect="1" noChangeArrowheads="1"/>
          </p:cNvPicPr>
          <p:nvPr/>
        </p:nvPicPr>
        <p:blipFill>
          <a:blip r:embed="rId3" cstate="print">
            <a:grayscl/>
          </a:blip>
          <a:srcRect/>
          <a:stretch>
            <a:fillRect/>
          </a:stretch>
        </p:blipFill>
        <p:spPr bwMode="auto">
          <a:xfrm>
            <a:off x="4716016" y="3678705"/>
            <a:ext cx="3888432" cy="3179295"/>
          </a:xfrm>
          <a:prstGeom prst="rect">
            <a:avLst/>
          </a:prstGeom>
          <a:noFill/>
          <a:ln w="9525">
            <a:noFill/>
            <a:miter lim="800000"/>
            <a:headEnd/>
            <a:tailEnd/>
          </a:ln>
        </p:spPr>
      </p:pic>
      <p:sp>
        <p:nvSpPr>
          <p:cNvPr id="7" name="Donut 6"/>
          <p:cNvSpPr/>
          <p:nvPr/>
        </p:nvSpPr>
        <p:spPr>
          <a:xfrm>
            <a:off x="3528576" y="2420888"/>
            <a:ext cx="6264000" cy="6264000"/>
          </a:xfrm>
          <a:prstGeom prst="donut">
            <a:avLst>
              <a:gd name="adj" fmla="val 149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Oval 8"/>
          <p:cNvSpPr/>
          <p:nvPr/>
        </p:nvSpPr>
        <p:spPr>
          <a:xfrm>
            <a:off x="6804248" y="1916832"/>
            <a:ext cx="1800000" cy="1800000"/>
          </a:xfrm>
          <a:prstGeom prst="ellipse">
            <a:avLst/>
          </a:prstGeom>
          <a:solidFill>
            <a:srgbClr val="009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
        <p:nvSpPr>
          <p:cNvPr id="8" name="Donut 7"/>
          <p:cNvSpPr/>
          <p:nvPr/>
        </p:nvSpPr>
        <p:spPr>
          <a:xfrm>
            <a:off x="4464480" y="3321480"/>
            <a:ext cx="4428000" cy="4428000"/>
          </a:xfrm>
          <a:prstGeom prst="donut">
            <a:avLst>
              <a:gd name="adj" fmla="val 8546"/>
            </a:avLst>
          </a:prstGeom>
          <a:solidFill>
            <a:srgbClr val="81CDC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Content Placeholder 5"/>
          <p:cNvSpPr txBox="1">
            <a:spLocks/>
          </p:cNvSpPr>
          <p:nvPr/>
        </p:nvSpPr>
        <p:spPr>
          <a:xfrm>
            <a:off x="395536" y="1412776"/>
            <a:ext cx="8748465" cy="4810932"/>
          </a:xfrm>
          <a:prstGeom prst="rect">
            <a:avLst/>
          </a:prstGeom>
        </p:spPr>
        <p:txBody>
          <a:bodyPr vert="horz" wrap="square" lIns="91440" tIns="45720" rIns="91440" bIns="45720" rtlCol="0">
            <a:spAutoFit/>
          </a:bodyPr>
          <a:lstStyle/>
          <a:p>
            <a:pPr marL="85725" lvl="1">
              <a:lnSpc>
                <a:spcPct val="114000"/>
              </a:lnSpc>
              <a:spcBef>
                <a:spcPct val="20000"/>
              </a:spcBef>
              <a:buClr>
                <a:srgbClr val="0096DC"/>
              </a:buClr>
            </a:pPr>
            <a:r>
              <a:rPr lang="en-GB" sz="2400" dirty="0" smtClean="0">
                <a:solidFill>
                  <a:srgbClr val="004380"/>
                </a:solidFill>
                <a:latin typeface="Arial" pitchFamily="34" charset="0"/>
                <a:cs typeface="Arial" pitchFamily="34" charset="0"/>
              </a:rPr>
              <a:t>In the UK the number of people who would benefit from a Changing Places toilet would include </a:t>
            </a:r>
            <a:r>
              <a:rPr lang="en-GB" sz="2400" dirty="0" smtClean="0">
                <a:solidFill>
                  <a:srgbClr val="004380"/>
                </a:solidFill>
                <a:latin typeface="Arial" pitchFamily="34" charset="0"/>
                <a:cs typeface="Arial" pitchFamily="34" charset="0"/>
              </a:rPr>
              <a:t>approx*:</a:t>
            </a:r>
            <a:endParaRPr lang="en-GB" sz="2400" dirty="0" smtClean="0">
              <a:solidFill>
                <a:srgbClr val="004380"/>
              </a:solidFill>
              <a:latin typeface="Arial" pitchFamily="34" charset="0"/>
              <a:cs typeface="Arial" pitchFamily="34" charset="0"/>
            </a:endParaRPr>
          </a:p>
          <a:p>
            <a:pPr marL="361950" lvl="1" indent="-276225">
              <a:lnSpc>
                <a:spcPct val="114000"/>
              </a:lnSpc>
              <a:spcBef>
                <a:spcPct val="20000"/>
              </a:spcBef>
              <a:buClr>
                <a:srgbClr val="0096DC"/>
              </a:buClr>
              <a:buFont typeface="Arial" pitchFamily="34" charset="0"/>
              <a:buChar char="•"/>
            </a:pPr>
            <a:r>
              <a:rPr lang="en-GB" sz="2400" dirty="0" smtClean="0">
                <a:solidFill>
                  <a:srgbClr val="004380"/>
                </a:solidFill>
                <a:latin typeface="Arial" pitchFamily="34" charset="0"/>
                <a:cs typeface="Arial" pitchFamily="34" charset="0"/>
              </a:rPr>
              <a:t>40,000 </a:t>
            </a:r>
            <a:r>
              <a:rPr lang="en-GB" sz="2400" dirty="0" smtClean="0">
                <a:solidFill>
                  <a:srgbClr val="004380"/>
                </a:solidFill>
                <a:latin typeface="Arial" pitchFamily="34" charset="0"/>
                <a:cs typeface="Arial" pitchFamily="34" charset="0"/>
              </a:rPr>
              <a:t>profound/multiple learning </a:t>
            </a:r>
            <a:r>
              <a:rPr lang="en-GB" sz="2400" dirty="0" smtClean="0">
                <a:solidFill>
                  <a:srgbClr val="004380"/>
                </a:solidFill>
                <a:latin typeface="Arial" pitchFamily="34" charset="0"/>
                <a:cs typeface="Arial" pitchFamily="34" charset="0"/>
              </a:rPr>
              <a:t>disabilities</a:t>
            </a:r>
          </a:p>
          <a:p>
            <a:pPr marL="361950" lvl="1" indent="-276225">
              <a:lnSpc>
                <a:spcPct val="114000"/>
              </a:lnSpc>
              <a:spcBef>
                <a:spcPct val="20000"/>
              </a:spcBef>
              <a:buClr>
                <a:srgbClr val="0096DC"/>
              </a:buClr>
              <a:buFont typeface="Arial" pitchFamily="34" charset="0"/>
              <a:buChar char="•"/>
            </a:pPr>
            <a:r>
              <a:rPr lang="en-GB" sz="2400" dirty="0" smtClean="0">
                <a:solidFill>
                  <a:srgbClr val="004380"/>
                </a:solidFill>
                <a:latin typeface="Arial" pitchFamily="34" charset="0"/>
                <a:cs typeface="Arial" pitchFamily="34" charset="0"/>
              </a:rPr>
              <a:t>130,000 older people</a:t>
            </a:r>
          </a:p>
          <a:p>
            <a:pPr marL="361950" lvl="1" indent="-276225">
              <a:lnSpc>
                <a:spcPct val="114000"/>
              </a:lnSpc>
              <a:spcBef>
                <a:spcPct val="20000"/>
              </a:spcBef>
              <a:buClr>
                <a:srgbClr val="0096DC"/>
              </a:buClr>
              <a:buFont typeface="Arial" pitchFamily="34" charset="0"/>
              <a:buChar char="•"/>
            </a:pPr>
            <a:r>
              <a:rPr lang="en-GB" sz="2400" dirty="0" smtClean="0">
                <a:solidFill>
                  <a:srgbClr val="004380"/>
                </a:solidFill>
                <a:latin typeface="Arial" pitchFamily="34" charset="0"/>
                <a:cs typeface="Arial" pitchFamily="34" charset="0"/>
              </a:rPr>
              <a:t>30,000 </a:t>
            </a:r>
            <a:r>
              <a:rPr lang="en-GB" sz="2400" dirty="0" smtClean="0">
                <a:solidFill>
                  <a:srgbClr val="004380"/>
                </a:solidFill>
                <a:latin typeface="Arial" pitchFamily="34" charset="0"/>
                <a:cs typeface="Arial" pitchFamily="34" charset="0"/>
              </a:rPr>
              <a:t>cerebral </a:t>
            </a:r>
            <a:r>
              <a:rPr lang="en-GB" sz="2400" dirty="0" smtClean="0">
                <a:solidFill>
                  <a:srgbClr val="004380"/>
                </a:solidFill>
                <a:latin typeface="Arial" pitchFamily="34" charset="0"/>
                <a:cs typeface="Arial" pitchFamily="34" charset="0"/>
              </a:rPr>
              <a:t>palsy</a:t>
            </a:r>
          </a:p>
          <a:p>
            <a:pPr marL="361950" lvl="1" indent="-276225">
              <a:lnSpc>
                <a:spcPct val="114000"/>
              </a:lnSpc>
              <a:spcBef>
                <a:spcPct val="20000"/>
              </a:spcBef>
              <a:buClr>
                <a:srgbClr val="0096DC"/>
              </a:buClr>
              <a:buFont typeface="Arial" pitchFamily="34" charset="0"/>
              <a:buChar char="•"/>
            </a:pPr>
            <a:r>
              <a:rPr lang="en-GB" sz="2400" dirty="0" smtClean="0">
                <a:solidFill>
                  <a:srgbClr val="004380"/>
                </a:solidFill>
                <a:latin typeface="Arial" pitchFamily="34" charset="0"/>
                <a:cs typeface="Arial" pitchFamily="34" charset="0"/>
              </a:rPr>
              <a:t>13,000 </a:t>
            </a:r>
            <a:r>
              <a:rPr lang="en-GB" sz="2400" dirty="0" smtClean="0">
                <a:solidFill>
                  <a:srgbClr val="004380"/>
                </a:solidFill>
                <a:latin typeface="Arial" pitchFamily="34" charset="0"/>
                <a:cs typeface="Arial" pitchFamily="34" charset="0"/>
              </a:rPr>
              <a:t>acquired </a:t>
            </a:r>
            <a:r>
              <a:rPr lang="en-GB" sz="2400" dirty="0" smtClean="0">
                <a:solidFill>
                  <a:srgbClr val="004380"/>
                </a:solidFill>
                <a:latin typeface="Arial" pitchFamily="34" charset="0"/>
                <a:cs typeface="Arial" pitchFamily="34" charset="0"/>
              </a:rPr>
              <a:t>brain injury</a:t>
            </a:r>
          </a:p>
          <a:p>
            <a:pPr marL="361950" lvl="1" indent="-276225">
              <a:lnSpc>
                <a:spcPct val="114000"/>
              </a:lnSpc>
              <a:spcBef>
                <a:spcPct val="20000"/>
              </a:spcBef>
              <a:buClr>
                <a:srgbClr val="0096DC"/>
              </a:buClr>
              <a:buFont typeface="Arial" pitchFamily="34" charset="0"/>
              <a:buChar char="•"/>
            </a:pPr>
            <a:r>
              <a:rPr lang="en-GB" sz="2400" dirty="0" smtClean="0">
                <a:solidFill>
                  <a:srgbClr val="004380"/>
                </a:solidFill>
                <a:latin typeface="Arial" pitchFamily="34" charset="0"/>
                <a:cs typeface="Arial" pitchFamily="34" charset="0"/>
              </a:rPr>
              <a:t>8,500 </a:t>
            </a:r>
            <a:r>
              <a:rPr lang="en-GB" sz="2400" dirty="0" smtClean="0">
                <a:solidFill>
                  <a:srgbClr val="004380"/>
                </a:solidFill>
                <a:latin typeface="Arial" pitchFamily="34" charset="0"/>
                <a:cs typeface="Arial" pitchFamily="34" charset="0"/>
              </a:rPr>
              <a:t>Multiple </a:t>
            </a:r>
            <a:r>
              <a:rPr lang="en-GB" sz="2400" dirty="0" smtClean="0">
                <a:solidFill>
                  <a:srgbClr val="004380"/>
                </a:solidFill>
                <a:latin typeface="Arial" pitchFamily="34" charset="0"/>
                <a:cs typeface="Arial" pitchFamily="34" charset="0"/>
              </a:rPr>
              <a:t>Sclerosis</a:t>
            </a:r>
          </a:p>
          <a:p>
            <a:pPr marL="361950" lvl="1" indent="-276225">
              <a:lnSpc>
                <a:spcPct val="114000"/>
              </a:lnSpc>
              <a:spcBef>
                <a:spcPct val="20000"/>
              </a:spcBef>
              <a:buClr>
                <a:srgbClr val="0096DC"/>
              </a:buClr>
              <a:buFont typeface="Arial" pitchFamily="34" charset="0"/>
              <a:buChar char="•"/>
            </a:pPr>
            <a:r>
              <a:rPr lang="en-GB" sz="2400" dirty="0" smtClean="0">
                <a:solidFill>
                  <a:srgbClr val="004380"/>
                </a:solidFill>
                <a:latin typeface="Arial" pitchFamily="34" charset="0"/>
                <a:cs typeface="Arial" pitchFamily="34" charset="0"/>
              </a:rPr>
              <a:t>8,000 </a:t>
            </a:r>
            <a:r>
              <a:rPr lang="en-GB" sz="2400" dirty="0" err="1" smtClean="0">
                <a:solidFill>
                  <a:srgbClr val="004380"/>
                </a:solidFill>
                <a:latin typeface="Arial" pitchFamily="34" charset="0"/>
                <a:cs typeface="Arial" pitchFamily="34" charset="0"/>
              </a:rPr>
              <a:t>Spina</a:t>
            </a:r>
            <a:r>
              <a:rPr lang="en-GB" sz="2400" dirty="0" smtClean="0">
                <a:solidFill>
                  <a:srgbClr val="004380"/>
                </a:solidFill>
                <a:latin typeface="Arial" pitchFamily="34" charset="0"/>
                <a:cs typeface="Arial" pitchFamily="34" charset="0"/>
              </a:rPr>
              <a:t> </a:t>
            </a:r>
            <a:r>
              <a:rPr lang="en-GB" sz="2400" dirty="0" smtClean="0">
                <a:solidFill>
                  <a:srgbClr val="004380"/>
                </a:solidFill>
                <a:latin typeface="Arial" pitchFamily="34" charset="0"/>
                <a:cs typeface="Arial" pitchFamily="34" charset="0"/>
              </a:rPr>
              <a:t>Bifida</a:t>
            </a:r>
          </a:p>
          <a:p>
            <a:pPr marL="361950" lvl="1" indent="-276225">
              <a:lnSpc>
                <a:spcPct val="114000"/>
              </a:lnSpc>
              <a:spcBef>
                <a:spcPct val="20000"/>
              </a:spcBef>
              <a:buClr>
                <a:srgbClr val="0096DC"/>
              </a:buClr>
              <a:buFont typeface="Arial" pitchFamily="34" charset="0"/>
              <a:buChar char="•"/>
            </a:pPr>
            <a:r>
              <a:rPr lang="en-GB" sz="2400" dirty="0" smtClean="0">
                <a:solidFill>
                  <a:srgbClr val="004380"/>
                </a:solidFill>
                <a:latin typeface="Arial" pitchFamily="34" charset="0"/>
                <a:cs typeface="Arial" pitchFamily="34" charset="0"/>
              </a:rPr>
              <a:t>500 Motor </a:t>
            </a:r>
            <a:r>
              <a:rPr lang="en-GB" sz="2400" dirty="0" smtClean="0">
                <a:solidFill>
                  <a:srgbClr val="004380"/>
                </a:solidFill>
                <a:latin typeface="Arial" pitchFamily="34" charset="0"/>
                <a:cs typeface="Arial" pitchFamily="34" charset="0"/>
              </a:rPr>
              <a:t>Neurone Disease</a:t>
            </a:r>
          </a:p>
          <a:p>
            <a:pPr marL="361950" marR="0" lvl="1" indent="-276225" algn="l" defTabSz="914400" rtl="0" eaLnBrk="1" fontAlgn="auto" latinLnBrk="0" hangingPunct="1">
              <a:lnSpc>
                <a:spcPct val="114000"/>
              </a:lnSpc>
              <a:spcBef>
                <a:spcPct val="20000"/>
              </a:spcBef>
              <a:spcAft>
                <a:spcPts val="0"/>
              </a:spcAft>
              <a:buClr>
                <a:srgbClr val="0096DC"/>
              </a:buClr>
              <a:buSzTx/>
              <a:buFont typeface="Arial" pitchFamily="34" charset="0"/>
              <a:buChar char="•"/>
              <a:tabLst/>
              <a:defRPr/>
            </a:pPr>
            <a:endParaRPr kumimoji="0" lang="en-GB" sz="2000" b="0" i="0" u="none" strike="noStrike" kern="1200" cap="none" spc="0" normalizeH="0" baseline="0" noProof="0" dirty="0" smtClean="0">
              <a:ln>
                <a:noFill/>
              </a:ln>
              <a:solidFill>
                <a:srgbClr val="004380"/>
              </a:solidFill>
              <a:effectLst/>
              <a:uLnTx/>
              <a:uFillTx/>
              <a:latin typeface="Arial" pitchFamily="34" charset="0"/>
              <a:ea typeface="+mn-ea"/>
              <a:cs typeface="Arial" pitchFamily="34" charset="0"/>
            </a:endParaRPr>
          </a:p>
        </p:txBody>
      </p:sp>
      <p:grpSp>
        <p:nvGrpSpPr>
          <p:cNvPr id="12" name="Group 11"/>
          <p:cNvGrpSpPr/>
          <p:nvPr/>
        </p:nvGrpSpPr>
        <p:grpSpPr>
          <a:xfrm>
            <a:off x="6794723" y="1910482"/>
            <a:ext cx="1813517" cy="1806350"/>
            <a:chOff x="7097813" y="1920007"/>
            <a:chExt cx="1813517" cy="1806350"/>
          </a:xfrm>
        </p:grpSpPr>
        <p:sp>
          <p:nvSpPr>
            <p:cNvPr id="11" name="Oval 10"/>
            <p:cNvSpPr/>
            <p:nvPr/>
          </p:nvSpPr>
          <p:spPr>
            <a:xfrm>
              <a:off x="7111330" y="1926357"/>
              <a:ext cx="1800000" cy="18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descr="http://changing-places.org/Portals/0/images/content_images/Changing%20Places%20logo%20JPEG.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097813" y="1920007"/>
              <a:ext cx="1800000" cy="1800000"/>
            </a:xfrm>
            <a:prstGeom prst="rect">
              <a:avLst/>
            </a:prstGeom>
            <a:noFill/>
          </p:spPr>
        </p:pic>
      </p:grpSp>
      <p:sp>
        <p:nvSpPr>
          <p:cNvPr id="6" name="Rectangle 5"/>
          <p:cNvSpPr/>
          <p:nvPr/>
        </p:nvSpPr>
        <p:spPr>
          <a:xfrm>
            <a:off x="395536" y="5805264"/>
            <a:ext cx="8496944" cy="1015663"/>
          </a:xfrm>
          <a:prstGeom prst="rect">
            <a:avLst/>
          </a:prstGeom>
        </p:spPr>
        <p:txBody>
          <a:bodyPr wrap="square">
            <a:spAutoFit/>
          </a:bodyPr>
          <a:lstStyle/>
          <a:p>
            <a:pPr>
              <a:buClr>
                <a:srgbClr val="0096DC"/>
              </a:buClr>
            </a:pPr>
            <a:r>
              <a:rPr lang="en-GB" sz="2000" dirty="0" smtClean="0">
                <a:solidFill>
                  <a:srgbClr val="009999"/>
                </a:solidFill>
                <a:latin typeface="Arial" pitchFamily="34" charset="0"/>
                <a:cs typeface="Arial" pitchFamily="34" charset="0"/>
              </a:rPr>
              <a:t>*</a:t>
            </a:r>
            <a:r>
              <a:rPr lang="en-GB" sz="2000" dirty="0" smtClean="0">
                <a:solidFill>
                  <a:srgbClr val="009999"/>
                </a:solidFill>
                <a:latin typeface="Arial" pitchFamily="34" charset="0"/>
                <a:cs typeface="Arial" pitchFamily="34" charset="0"/>
                <a:hlinkClick r:id="rId5"/>
              </a:rPr>
              <a:t>Estimates of potential CP toilet users</a:t>
            </a:r>
            <a:endParaRPr lang="en-GB" sz="2000" dirty="0" smtClean="0">
              <a:solidFill>
                <a:srgbClr val="009999"/>
              </a:solidFill>
              <a:latin typeface="Arial" pitchFamily="34" charset="0"/>
              <a:cs typeface="Arial" pitchFamily="34" charset="0"/>
            </a:endParaRPr>
          </a:p>
          <a:p>
            <a:pPr>
              <a:buClr>
                <a:srgbClr val="0096DC"/>
              </a:buClr>
            </a:pPr>
            <a:r>
              <a:rPr lang="en-GB" sz="2000" dirty="0" smtClean="0">
                <a:solidFill>
                  <a:srgbClr val="009999"/>
                </a:solidFill>
                <a:latin typeface="Arial" pitchFamily="34" charset="0"/>
                <a:cs typeface="Arial" pitchFamily="34" charset="0"/>
              </a:rPr>
              <a:t> Professor </a:t>
            </a:r>
            <a:r>
              <a:rPr lang="en-GB" sz="2000" dirty="0" smtClean="0">
                <a:solidFill>
                  <a:srgbClr val="009999"/>
                </a:solidFill>
                <a:latin typeface="Arial" pitchFamily="34" charset="0"/>
                <a:cs typeface="Arial" pitchFamily="34" charset="0"/>
              </a:rPr>
              <a:t>James Hogg,</a:t>
            </a:r>
            <a:br>
              <a:rPr lang="en-GB" sz="2000" dirty="0" smtClean="0">
                <a:solidFill>
                  <a:srgbClr val="009999"/>
                </a:solidFill>
                <a:latin typeface="Arial" pitchFamily="34" charset="0"/>
                <a:cs typeface="Arial" pitchFamily="34" charset="0"/>
              </a:rPr>
            </a:br>
            <a:r>
              <a:rPr lang="en-GB" sz="2000" dirty="0" smtClean="0">
                <a:solidFill>
                  <a:srgbClr val="009999"/>
                </a:solidFill>
                <a:latin typeface="Arial" pitchFamily="34" charset="0"/>
                <a:cs typeface="Arial" pitchFamily="34" charset="0"/>
              </a:rPr>
              <a:t> Dundee </a:t>
            </a:r>
            <a:r>
              <a:rPr lang="en-GB" sz="2000" dirty="0" smtClean="0">
                <a:solidFill>
                  <a:srgbClr val="009999"/>
                </a:solidFill>
                <a:latin typeface="Arial" pitchFamily="34" charset="0"/>
                <a:cs typeface="Arial" pitchFamily="34" charset="0"/>
              </a:rPr>
              <a:t>University Report (2009)</a:t>
            </a:r>
            <a:endParaRPr lang="en-GB" sz="2000" dirty="0" smtClean="0">
              <a:solidFill>
                <a:srgbClr val="009999"/>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3000"/>
                                        <p:tgtEl>
                                          <p:spTgt spid="4"/>
                                        </p:tgtEl>
                                      </p:cBhvr>
                                    </p:animEffect>
                                  </p:childTnLst>
                                </p:cTn>
                              </p:par>
                            </p:childTnLst>
                          </p:cTn>
                        </p:par>
                        <p:par>
                          <p:cTn id="8" fill="hold">
                            <p:stCondLst>
                              <p:cond delay="3000"/>
                            </p:stCondLst>
                            <p:childTnLst>
                              <p:par>
                                <p:cTn id="9" presetID="22" presetClass="entr" presetSubtype="8"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04664"/>
            <a:ext cx="5832648" cy="584775"/>
          </a:xfrm>
          <a:prstGeom prst="rect">
            <a:avLst/>
          </a:prstGeom>
        </p:spPr>
        <p:txBody>
          <a:bodyPr wrap="square">
            <a:spAutoFit/>
          </a:bodyPr>
          <a:lstStyle/>
          <a:p>
            <a:r>
              <a:rPr lang="en-GB" sz="3200" b="1" dirty="0" smtClean="0">
                <a:solidFill>
                  <a:srgbClr val="004380"/>
                </a:solidFill>
                <a:latin typeface="+mj-lt"/>
                <a:cs typeface="Arial" pitchFamily="34" charset="0"/>
              </a:rPr>
              <a:t>What do Changing Places need ?</a:t>
            </a:r>
            <a:endParaRPr lang="en-GB" sz="3200" b="1" dirty="0">
              <a:solidFill>
                <a:srgbClr val="004380"/>
              </a:solidFill>
              <a:latin typeface="+mj-lt"/>
              <a:cs typeface="Arial" pitchFamily="34" charset="0"/>
            </a:endParaRPr>
          </a:p>
        </p:txBody>
      </p:sp>
      <p:sp>
        <p:nvSpPr>
          <p:cNvPr id="5" name="Rectangle 4"/>
          <p:cNvSpPr/>
          <p:nvPr/>
        </p:nvSpPr>
        <p:spPr>
          <a:xfrm>
            <a:off x="1619672" y="5805264"/>
            <a:ext cx="7272808" cy="1384995"/>
          </a:xfrm>
          <a:prstGeom prst="rect">
            <a:avLst/>
          </a:prstGeom>
        </p:spPr>
        <p:txBody>
          <a:bodyPr wrap="square">
            <a:spAutoFit/>
          </a:bodyPr>
          <a:lstStyle/>
          <a:p>
            <a:pPr>
              <a:buClr>
                <a:srgbClr val="0096DC"/>
              </a:buClr>
            </a:pPr>
            <a:r>
              <a:rPr lang="en-GB" sz="2800" dirty="0" smtClean="0">
                <a:solidFill>
                  <a:srgbClr val="009999"/>
                </a:solidFill>
                <a:latin typeface="Arial" pitchFamily="34" charset="0"/>
                <a:cs typeface="Arial" pitchFamily="34" charset="0"/>
              </a:rPr>
              <a:t>CP toilets to </a:t>
            </a:r>
            <a:r>
              <a:rPr lang="en-GB" sz="2800" dirty="0" smtClean="0">
                <a:solidFill>
                  <a:srgbClr val="009999"/>
                </a:solidFill>
                <a:latin typeface="Arial" pitchFamily="34" charset="0"/>
                <a:cs typeface="Arial" pitchFamily="34" charset="0"/>
              </a:rPr>
              <a:t>be installed in all big public </a:t>
            </a:r>
            <a:r>
              <a:rPr lang="en-GB" sz="2800" dirty="0" smtClean="0">
                <a:solidFill>
                  <a:srgbClr val="009999"/>
                </a:solidFill>
                <a:latin typeface="Arial" pitchFamily="34" charset="0"/>
                <a:cs typeface="Arial" pitchFamily="34" charset="0"/>
              </a:rPr>
              <a:t>places, and listed in online register/ map.</a:t>
            </a:r>
            <a:endParaRPr lang="en-GB" sz="2800" dirty="0" smtClean="0">
              <a:solidFill>
                <a:srgbClr val="004380"/>
              </a:solidFill>
              <a:latin typeface="Arial" pitchFamily="34" charset="0"/>
              <a:cs typeface="Arial" pitchFamily="34" charset="0"/>
            </a:endParaRPr>
          </a:p>
          <a:p>
            <a:pPr marL="361950" indent="-361950">
              <a:buClr>
                <a:srgbClr val="0096DC"/>
              </a:buClr>
              <a:buFont typeface="Arial" pitchFamily="34" charset="0"/>
              <a:buChar char="•"/>
            </a:pPr>
            <a:endParaRPr lang="en-GB" sz="2800" dirty="0" smtClean="0">
              <a:solidFill>
                <a:srgbClr val="004380"/>
              </a:solidFill>
              <a:latin typeface="Arial" pitchFamily="34" charset="0"/>
              <a:cs typeface="Arial" pitchFamily="34" charset="0"/>
            </a:endParaRPr>
          </a:p>
        </p:txBody>
      </p:sp>
      <p:pic>
        <p:nvPicPr>
          <p:cNvPr id="75778" name="Picture 2"/>
          <p:cNvPicPr>
            <a:picLocks noChangeAspect="1" noChangeArrowheads="1"/>
          </p:cNvPicPr>
          <p:nvPr/>
        </p:nvPicPr>
        <p:blipFill>
          <a:blip r:embed="rId3" cstate="print"/>
          <a:srcRect/>
          <a:stretch>
            <a:fillRect/>
          </a:stretch>
        </p:blipFill>
        <p:spPr bwMode="auto">
          <a:xfrm rot="21296841">
            <a:off x="-37381" y="1509240"/>
            <a:ext cx="5400000" cy="3488946"/>
          </a:xfrm>
          <a:prstGeom prst="rect">
            <a:avLst/>
          </a:prstGeom>
          <a:noFill/>
          <a:ln w="9525">
            <a:solidFill>
              <a:schemeClr val="tx2"/>
            </a:solidFill>
            <a:miter lim="800000"/>
            <a:headEnd/>
            <a:tailEnd/>
          </a:ln>
        </p:spPr>
      </p:pic>
      <p:sp>
        <p:nvSpPr>
          <p:cNvPr id="4" name="Content Placeholder 5"/>
          <p:cNvSpPr txBox="1">
            <a:spLocks/>
          </p:cNvSpPr>
          <p:nvPr/>
        </p:nvSpPr>
        <p:spPr>
          <a:xfrm>
            <a:off x="5292080" y="1412776"/>
            <a:ext cx="3851920" cy="4338239"/>
          </a:xfrm>
          <a:prstGeom prst="rect">
            <a:avLst/>
          </a:prstGeom>
        </p:spPr>
        <p:txBody>
          <a:bodyPr vert="horz" wrap="square" lIns="91440" tIns="45720" rIns="91440" bIns="45720" rtlCol="0">
            <a:spAutoFit/>
          </a:bodyPr>
          <a:lstStyle/>
          <a:p>
            <a:pPr marL="90488" marR="0" lvl="1" indent="-4763" algn="l" defTabSz="914400" rtl="0" eaLnBrk="1" fontAlgn="auto" latinLnBrk="0" hangingPunct="1">
              <a:lnSpc>
                <a:spcPct val="114000"/>
              </a:lnSpc>
              <a:spcBef>
                <a:spcPct val="20000"/>
              </a:spcBef>
              <a:spcAft>
                <a:spcPts val="0"/>
              </a:spcAft>
              <a:buClr>
                <a:srgbClr val="0096DC"/>
              </a:buClr>
              <a:buSzTx/>
              <a:tabLst/>
              <a:defRPr/>
            </a:pPr>
            <a:r>
              <a:rPr kumimoji="0" lang="en-GB" sz="2400" b="0" i="0" u="none" strike="noStrike" kern="1200" cap="none" spc="0" normalizeH="0" baseline="0" noProof="0" dirty="0" smtClean="0">
                <a:ln>
                  <a:noFill/>
                </a:ln>
                <a:solidFill>
                  <a:srgbClr val="004380"/>
                </a:solidFill>
                <a:effectLst/>
                <a:uLnTx/>
                <a:uFillTx/>
                <a:latin typeface="Arial" pitchFamily="34" charset="0"/>
                <a:ea typeface="+mn-ea"/>
                <a:cs typeface="Arial" pitchFamily="34" charset="0"/>
                <a:hlinkClick r:id="rId4"/>
              </a:rPr>
              <a:t>www.changing-places.org</a:t>
            </a:r>
            <a:r>
              <a:rPr kumimoji="0" lang="en-GB" sz="2400" b="0" i="0" u="none" strike="noStrike" kern="1200" cap="none" spc="0" normalizeH="0" noProof="0" dirty="0" smtClean="0">
                <a:ln>
                  <a:noFill/>
                </a:ln>
                <a:solidFill>
                  <a:srgbClr val="004380"/>
                </a:solidFill>
                <a:effectLst/>
                <a:uLnTx/>
                <a:uFillTx/>
                <a:latin typeface="Arial" pitchFamily="34" charset="0"/>
                <a:ea typeface="+mn-ea"/>
                <a:cs typeface="Arial" pitchFamily="34" charset="0"/>
              </a:rPr>
              <a:t> provides real life stories,</a:t>
            </a:r>
            <a:br>
              <a:rPr kumimoji="0" lang="en-GB" sz="2400" b="0" i="0" u="none" strike="noStrike" kern="1200" cap="none" spc="0" normalizeH="0" noProof="0" dirty="0" smtClean="0">
                <a:ln>
                  <a:noFill/>
                </a:ln>
                <a:solidFill>
                  <a:srgbClr val="004380"/>
                </a:solidFill>
                <a:effectLst/>
                <a:uLnTx/>
                <a:uFillTx/>
                <a:latin typeface="Arial" pitchFamily="34" charset="0"/>
                <a:ea typeface="+mn-ea"/>
                <a:cs typeface="Arial" pitchFamily="34" charset="0"/>
              </a:rPr>
            </a:br>
            <a:r>
              <a:rPr kumimoji="0" lang="en-GB" sz="2400" b="0" i="0" u="none" strike="noStrike" kern="1200" cap="none" spc="0" normalizeH="0" noProof="0" dirty="0" smtClean="0">
                <a:ln>
                  <a:noFill/>
                </a:ln>
                <a:solidFill>
                  <a:srgbClr val="004380"/>
                </a:solidFill>
                <a:effectLst/>
                <a:uLnTx/>
                <a:uFillTx/>
                <a:latin typeface="Arial" pitchFamily="34" charset="0"/>
                <a:ea typeface="+mn-ea"/>
                <a:cs typeface="Arial" pitchFamily="34" charset="0"/>
              </a:rPr>
              <a:t>and detailed practical guidance on CP</a:t>
            </a:r>
            <a:r>
              <a:rPr kumimoji="0" lang="en-GB" sz="2400" b="0" i="0" u="none" strike="noStrike" kern="1200" cap="none" spc="0" normalizeH="0" baseline="0" noProof="0" dirty="0" smtClean="0">
                <a:ln>
                  <a:noFill/>
                </a:ln>
                <a:solidFill>
                  <a:srgbClr val="004380"/>
                </a:solidFill>
                <a:effectLst/>
                <a:uLnTx/>
                <a:uFillTx/>
                <a:latin typeface="Arial" pitchFamily="34" charset="0"/>
                <a:ea typeface="+mn-ea"/>
                <a:cs typeface="Arial" pitchFamily="34" charset="0"/>
              </a:rPr>
              <a:t> toilets</a:t>
            </a:r>
            <a:r>
              <a:rPr kumimoji="0" lang="en-GB" sz="2400" b="0" i="0" u="none" strike="noStrike" kern="1200" cap="none" spc="0" normalizeH="0" noProof="0" dirty="0" smtClean="0">
                <a:ln>
                  <a:noFill/>
                </a:ln>
                <a:solidFill>
                  <a:srgbClr val="004380"/>
                </a:solidFill>
                <a:effectLst/>
                <a:uLnTx/>
                <a:uFillTx/>
                <a:latin typeface="Arial" pitchFamily="34" charset="0"/>
                <a:ea typeface="+mn-ea"/>
                <a:cs typeface="Arial" pitchFamily="34" charset="0"/>
              </a:rPr>
              <a:t>.</a:t>
            </a:r>
          </a:p>
          <a:p>
            <a:pPr marL="90488" marR="0" lvl="1" indent="-4763" algn="l" defTabSz="914400" rtl="0" eaLnBrk="1" fontAlgn="auto" latinLnBrk="0" hangingPunct="1">
              <a:lnSpc>
                <a:spcPct val="114000"/>
              </a:lnSpc>
              <a:spcBef>
                <a:spcPct val="20000"/>
              </a:spcBef>
              <a:spcAft>
                <a:spcPts val="0"/>
              </a:spcAft>
              <a:buClr>
                <a:srgbClr val="0096DC"/>
              </a:buClr>
              <a:buSzTx/>
              <a:tabLst/>
              <a:defRPr/>
            </a:pPr>
            <a:endParaRPr lang="en-GB" sz="1200" dirty="0" smtClean="0">
              <a:solidFill>
                <a:srgbClr val="004380"/>
              </a:solidFill>
              <a:latin typeface="Arial" pitchFamily="34" charset="0"/>
              <a:cs typeface="Arial" pitchFamily="34" charset="0"/>
            </a:endParaRPr>
          </a:p>
          <a:p>
            <a:pPr marL="90488" marR="0" lvl="1" indent="-4763" algn="l" defTabSz="914400" rtl="0" eaLnBrk="1" fontAlgn="auto" latinLnBrk="0" hangingPunct="1">
              <a:lnSpc>
                <a:spcPct val="114000"/>
              </a:lnSpc>
              <a:spcBef>
                <a:spcPct val="20000"/>
              </a:spcBef>
              <a:spcAft>
                <a:spcPts val="0"/>
              </a:spcAft>
              <a:buClr>
                <a:srgbClr val="0096DC"/>
              </a:buClr>
              <a:buSzTx/>
              <a:tabLst/>
              <a:defRPr/>
            </a:pPr>
            <a:r>
              <a:rPr lang="en-GB" sz="2400" dirty="0" smtClean="0">
                <a:solidFill>
                  <a:srgbClr val="004380"/>
                </a:solidFill>
                <a:latin typeface="Arial" pitchFamily="34" charset="0"/>
                <a:cs typeface="Arial" pitchFamily="34" charset="0"/>
                <a:hlinkClick r:id="rId5"/>
              </a:rPr>
              <a:t>HBN 00-02</a:t>
            </a:r>
            <a:r>
              <a:rPr lang="en-GB" sz="2400" dirty="0" smtClean="0">
                <a:solidFill>
                  <a:srgbClr val="004380"/>
                </a:solidFill>
                <a:latin typeface="Arial" pitchFamily="34" charset="0"/>
                <a:cs typeface="Arial" pitchFamily="34" charset="0"/>
              </a:rPr>
              <a:t> </a:t>
            </a:r>
            <a:r>
              <a:rPr lang="en-GB" sz="2000" dirty="0" smtClean="0">
                <a:solidFill>
                  <a:srgbClr val="004380"/>
                </a:solidFill>
                <a:latin typeface="Arial" pitchFamily="34" charset="0"/>
                <a:cs typeface="Arial" pitchFamily="34" charset="0"/>
              </a:rPr>
              <a:t>Sanitary spaces</a:t>
            </a:r>
          </a:p>
          <a:p>
            <a:pPr marL="90488" marR="0" lvl="1" indent="-4763" algn="l" defTabSz="914400" rtl="0" eaLnBrk="1" fontAlgn="auto" latinLnBrk="0" hangingPunct="1">
              <a:lnSpc>
                <a:spcPct val="114000"/>
              </a:lnSpc>
              <a:spcBef>
                <a:spcPct val="20000"/>
              </a:spcBef>
              <a:spcAft>
                <a:spcPts val="0"/>
              </a:spcAft>
              <a:buClr>
                <a:srgbClr val="0096DC"/>
              </a:buClr>
              <a:buSzTx/>
              <a:tabLst/>
              <a:defRPr/>
            </a:pPr>
            <a:endParaRPr lang="en-GB" sz="1200" baseline="0" dirty="0" smtClean="0">
              <a:solidFill>
                <a:srgbClr val="004380"/>
              </a:solidFill>
              <a:latin typeface="Arial" pitchFamily="34" charset="0"/>
              <a:cs typeface="Arial" pitchFamily="34" charset="0"/>
            </a:endParaRPr>
          </a:p>
          <a:p>
            <a:pPr marL="90488" marR="0" lvl="1" indent="-4763" algn="l" defTabSz="914400" rtl="0" eaLnBrk="1" fontAlgn="auto" latinLnBrk="0" hangingPunct="1">
              <a:lnSpc>
                <a:spcPct val="114000"/>
              </a:lnSpc>
              <a:spcBef>
                <a:spcPct val="20000"/>
              </a:spcBef>
              <a:spcAft>
                <a:spcPts val="0"/>
              </a:spcAft>
              <a:buClr>
                <a:srgbClr val="0096DC"/>
              </a:buClr>
              <a:buSzTx/>
              <a:tabLst/>
              <a:defRPr/>
            </a:pPr>
            <a:r>
              <a:rPr lang="en-GB" sz="2400" noProof="0" dirty="0" smtClean="0">
                <a:solidFill>
                  <a:srgbClr val="004380"/>
                </a:solidFill>
                <a:latin typeface="Arial" pitchFamily="34" charset="0"/>
                <a:cs typeface="Arial" pitchFamily="34" charset="0"/>
              </a:rPr>
              <a:t> Changing Places c</a:t>
            </a:r>
            <a:r>
              <a:rPr kumimoji="0" lang="en-GB" sz="2400" b="0" i="0" u="none" strike="noStrike" kern="1200" cap="none" spc="0" normalizeH="0" noProof="0" dirty="0" smtClean="0">
                <a:ln>
                  <a:noFill/>
                </a:ln>
                <a:solidFill>
                  <a:srgbClr val="004380"/>
                </a:solidFill>
                <a:effectLst/>
                <a:uLnTx/>
                <a:uFillTx/>
                <a:latin typeface="Arial" pitchFamily="34" charset="0"/>
                <a:ea typeface="+mn-ea"/>
                <a:cs typeface="Arial" pitchFamily="34" charset="0"/>
              </a:rPr>
              <a:t>ontact:</a:t>
            </a:r>
          </a:p>
          <a:p>
            <a:pPr fontAlgn="base">
              <a:spcBef>
                <a:spcPct val="0"/>
              </a:spcBef>
              <a:spcAft>
                <a:spcPct val="0"/>
              </a:spcAft>
            </a:pPr>
            <a:r>
              <a:rPr lang="en-GB" sz="1600" dirty="0" smtClean="0">
                <a:solidFill>
                  <a:schemeClr val="bg1"/>
                </a:solidFill>
                <a:latin typeface="Arial" pitchFamily="34" charset="0"/>
                <a:ea typeface="Calibri" pitchFamily="34" charset="0"/>
                <a:cs typeface="Times New Roman" pitchFamily="18" charset="0"/>
              </a:rPr>
              <a:t>  .</a:t>
            </a:r>
            <a:r>
              <a:rPr lang="en-GB" b="1" dirty="0" smtClean="0">
                <a:solidFill>
                  <a:srgbClr val="000000"/>
                </a:solidFill>
                <a:latin typeface="Arial" pitchFamily="34" charset="0"/>
                <a:ea typeface="Calibri" pitchFamily="34" charset="0"/>
                <a:cs typeface="Times New Roman" pitchFamily="18" charset="0"/>
              </a:rPr>
              <a:t>Julie Taylor  </a:t>
            </a:r>
            <a:r>
              <a:rPr lang="en-GB" sz="1600" dirty="0" smtClean="0">
                <a:solidFill>
                  <a:srgbClr val="000000"/>
                </a:solidFill>
                <a:latin typeface="Arial" pitchFamily="34" charset="0"/>
                <a:ea typeface="Calibri" pitchFamily="34" charset="0"/>
                <a:cs typeface="Times New Roman" pitchFamily="18" charset="0"/>
              </a:rPr>
              <a:t>PAMIS </a:t>
            </a:r>
            <a:r>
              <a:rPr lang="en-GB" sz="1400" dirty="0" smtClean="0">
                <a:solidFill>
                  <a:srgbClr val="000000"/>
                </a:solidFill>
                <a:latin typeface="Arial" pitchFamily="34" charset="0"/>
                <a:ea typeface="Calibri" pitchFamily="34" charset="0"/>
                <a:cs typeface="Times New Roman" pitchFamily="18" charset="0"/>
              </a:rPr>
              <a:t>information officer</a:t>
            </a:r>
            <a:r>
              <a:rPr lang="en-GB" sz="1400" dirty="0" smtClean="0">
                <a:solidFill>
                  <a:schemeClr val="bg1"/>
                </a:solidFill>
                <a:latin typeface="Arial" pitchFamily="34" charset="0"/>
                <a:ea typeface="Calibri" pitchFamily="34" charset="0"/>
                <a:cs typeface="Times New Roman" pitchFamily="18" charset="0"/>
              </a:rPr>
              <a:t>  </a:t>
            </a:r>
            <a:r>
              <a:rPr lang="en-GB" sz="1600" dirty="0" smtClean="0">
                <a:solidFill>
                  <a:schemeClr val="bg1"/>
                </a:solidFill>
                <a:latin typeface="Arial" pitchFamily="34" charset="0"/>
                <a:ea typeface="Calibri" pitchFamily="34" charset="0"/>
                <a:cs typeface="Times New Roman" pitchFamily="18" charset="0"/>
              </a:rPr>
              <a:t>.  </a:t>
            </a:r>
            <a:r>
              <a:rPr lang="en-GB" sz="1600" dirty="0" smtClean="0">
                <a:solidFill>
                  <a:srgbClr val="000000"/>
                </a:solidFill>
                <a:latin typeface="Arial" pitchFamily="34" charset="0"/>
                <a:ea typeface="Calibri" pitchFamily="34" charset="0"/>
                <a:cs typeface="Times New Roman" pitchFamily="18" charset="0"/>
              </a:rPr>
              <a:t>15/16 Springfield;</a:t>
            </a:r>
            <a:r>
              <a:rPr lang="en-GB" sz="1600" dirty="0" smtClean="0">
                <a:solidFill>
                  <a:schemeClr val="bg1"/>
                </a:solidFill>
                <a:latin typeface="Arial" pitchFamily="34" charset="0"/>
                <a:ea typeface="Calibri" pitchFamily="34" charset="0"/>
                <a:cs typeface="Times New Roman" pitchFamily="18" charset="0"/>
              </a:rPr>
              <a:t> </a:t>
            </a:r>
            <a:r>
              <a:rPr lang="en-GB" sz="1600" dirty="0" smtClean="0">
                <a:solidFill>
                  <a:srgbClr val="000000"/>
                </a:solidFill>
                <a:latin typeface="Arial" pitchFamily="34" charset="0"/>
                <a:ea typeface="Calibri" pitchFamily="34" charset="0"/>
                <a:cs typeface="Times New Roman" pitchFamily="18" charset="0"/>
              </a:rPr>
              <a:t>Dundee </a:t>
            </a:r>
            <a:r>
              <a:rPr lang="en-GB" sz="1600" dirty="0" smtClean="0">
                <a:solidFill>
                  <a:srgbClr val="000000"/>
                </a:solidFill>
                <a:latin typeface="Arial" pitchFamily="34" charset="0"/>
                <a:ea typeface="Calibri" pitchFamily="34" charset="0"/>
                <a:cs typeface="Times New Roman" pitchFamily="18" charset="0"/>
              </a:rPr>
              <a:t>University </a:t>
            </a:r>
            <a:r>
              <a:rPr lang="en-GB" sz="1600" dirty="0" smtClean="0">
                <a:solidFill>
                  <a:schemeClr val="bg1"/>
                </a:solidFill>
                <a:latin typeface="Arial" pitchFamily="34" charset="0"/>
                <a:ea typeface="Calibri" pitchFamily="34" charset="0"/>
                <a:cs typeface="Times New Roman" pitchFamily="18" charset="0"/>
              </a:rPr>
              <a:t>| . </a:t>
            </a:r>
            <a:r>
              <a:rPr lang="en-GB" sz="1600" dirty="0" smtClean="0">
                <a:solidFill>
                  <a:schemeClr val="bg1"/>
                </a:solidFill>
                <a:latin typeface="Arial" pitchFamily="34" charset="0"/>
                <a:ea typeface="Calibri" pitchFamily="34" charset="0"/>
                <a:cs typeface="Times New Roman" pitchFamily="18" charset="0"/>
              </a:rPr>
              <a:t> </a:t>
            </a:r>
            <a:r>
              <a:rPr lang="en-GB" sz="1600" dirty="0" smtClean="0">
                <a:solidFill>
                  <a:srgbClr val="000000"/>
                </a:solidFill>
                <a:latin typeface="Arial" pitchFamily="34" charset="0"/>
                <a:ea typeface="Calibri" pitchFamily="34" charset="0"/>
                <a:cs typeface="Times New Roman" pitchFamily="18" charset="0"/>
              </a:rPr>
              <a:t>DD1 4JE;   T: </a:t>
            </a:r>
            <a:r>
              <a:rPr lang="en-GB" sz="1600" dirty="0" smtClean="0">
                <a:solidFill>
                  <a:srgbClr val="000000"/>
                </a:solidFill>
                <a:latin typeface="Arial" pitchFamily="34" charset="0"/>
                <a:ea typeface="Calibri" pitchFamily="34" charset="0"/>
                <a:cs typeface="Times New Roman" pitchFamily="18" charset="0"/>
              </a:rPr>
              <a:t>01382 384 953 </a:t>
            </a:r>
            <a:r>
              <a:rPr lang="en-GB" sz="1600" dirty="0" smtClean="0">
                <a:solidFill>
                  <a:srgbClr val="000000"/>
                </a:solidFill>
                <a:latin typeface="Arial" pitchFamily="34" charset="0"/>
                <a:ea typeface="Calibri" pitchFamily="34" charset="0"/>
                <a:cs typeface="Times New Roman" pitchFamily="18" charset="0"/>
              </a:rPr>
              <a:t/>
            </a:r>
            <a:br>
              <a:rPr lang="en-GB" sz="1600" dirty="0" smtClean="0">
                <a:solidFill>
                  <a:srgbClr val="000000"/>
                </a:solidFill>
                <a:latin typeface="Arial" pitchFamily="34" charset="0"/>
                <a:ea typeface="Calibri" pitchFamily="34" charset="0"/>
                <a:cs typeface="Times New Roman" pitchFamily="18" charset="0"/>
              </a:rPr>
            </a:br>
            <a:r>
              <a:rPr lang="en-GB" sz="1600" dirty="0" smtClean="0">
                <a:solidFill>
                  <a:schemeClr val="bg1"/>
                </a:solidFill>
                <a:latin typeface="Arial" pitchFamily="34" charset="0"/>
                <a:ea typeface="Calibri" pitchFamily="34" charset="0"/>
                <a:cs typeface="Times New Roman" pitchFamily="18" charset="0"/>
              </a:rPr>
              <a:t>.</a:t>
            </a:r>
            <a:r>
              <a:rPr lang="en-GB" sz="1600" dirty="0" smtClean="0">
                <a:solidFill>
                  <a:srgbClr val="000000"/>
                </a:solidFill>
                <a:latin typeface="Arial" pitchFamily="34" charset="0"/>
                <a:ea typeface="Calibri" pitchFamily="34" charset="0"/>
                <a:cs typeface="Times New Roman" pitchFamily="18" charset="0"/>
              </a:rPr>
              <a:t>  </a:t>
            </a:r>
            <a:r>
              <a:rPr lang="en-GB" sz="2000" dirty="0" smtClean="0">
                <a:solidFill>
                  <a:srgbClr val="000000"/>
                </a:solidFill>
                <a:latin typeface="Arial" pitchFamily="34" charset="0"/>
                <a:ea typeface="Calibri" pitchFamily="34" charset="0"/>
                <a:cs typeface="Times New Roman" pitchFamily="18" charset="0"/>
                <a:hlinkClick r:id="rId6"/>
              </a:rPr>
              <a:t>www.pamis.org.uk</a:t>
            </a:r>
            <a:endParaRPr kumimoji="0" lang="en-GB" sz="2400" b="0" i="0" u="none" strike="noStrike" kern="1200" cap="none" spc="0" normalizeH="0" baseline="0" noProof="0" dirty="0" smtClean="0">
              <a:ln>
                <a:noFill/>
              </a:ln>
              <a:solidFill>
                <a:srgbClr val="004380"/>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3000"/>
                                        <p:tgtEl>
                                          <p:spTgt spid="4"/>
                                        </p:tgtEl>
                                      </p:cBhvr>
                                    </p:animEffect>
                                  </p:childTnLst>
                                </p:cTn>
                              </p:par>
                            </p:childTnLst>
                          </p:cTn>
                        </p:par>
                        <p:par>
                          <p:cTn id="8" fill="hold">
                            <p:stCondLst>
                              <p:cond delay="3000"/>
                            </p:stCondLst>
                            <p:childTnLst>
                              <p:par>
                                <p:cTn id="9" presetID="22" presetClass="entr" presetSubtype="8"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404664"/>
            <a:ext cx="5832648" cy="584775"/>
          </a:xfrm>
          <a:prstGeom prst="rect">
            <a:avLst/>
          </a:prstGeom>
        </p:spPr>
        <p:txBody>
          <a:bodyPr wrap="square">
            <a:spAutoFit/>
          </a:bodyPr>
          <a:lstStyle/>
          <a:p>
            <a:r>
              <a:rPr lang="en-GB" sz="3200" b="1" dirty="0" smtClean="0">
                <a:solidFill>
                  <a:srgbClr val="004380"/>
                </a:solidFill>
                <a:latin typeface="+mj-lt"/>
                <a:cs typeface="Arial" pitchFamily="34" charset="0"/>
              </a:rPr>
              <a:t>How to find a CP toilet ?</a:t>
            </a:r>
            <a:endParaRPr lang="en-GB" sz="3200" b="1" dirty="0">
              <a:solidFill>
                <a:srgbClr val="004380"/>
              </a:solidFill>
              <a:latin typeface="+mj-lt"/>
              <a:cs typeface="Arial" pitchFamily="34" charset="0"/>
            </a:endParaRPr>
          </a:p>
        </p:txBody>
      </p:sp>
      <p:pic>
        <p:nvPicPr>
          <p:cNvPr id="79875" name="Picture 3"/>
          <p:cNvPicPr>
            <a:picLocks noChangeAspect="1" noChangeArrowheads="1"/>
          </p:cNvPicPr>
          <p:nvPr/>
        </p:nvPicPr>
        <p:blipFill>
          <a:blip r:embed="rId3" cstate="print"/>
          <a:srcRect/>
          <a:stretch>
            <a:fillRect/>
          </a:stretch>
        </p:blipFill>
        <p:spPr bwMode="auto">
          <a:xfrm rot="21300000">
            <a:off x="-623508" y="1757983"/>
            <a:ext cx="5760000" cy="4957833"/>
          </a:xfrm>
          <a:prstGeom prst="rect">
            <a:avLst/>
          </a:prstGeom>
          <a:noFill/>
          <a:ln w="9525">
            <a:solidFill>
              <a:schemeClr val="tx2"/>
            </a:solidFill>
            <a:miter lim="800000"/>
            <a:headEnd/>
            <a:tailEnd/>
          </a:ln>
        </p:spPr>
      </p:pic>
      <p:pic>
        <p:nvPicPr>
          <p:cNvPr id="79874" name="Picture 2"/>
          <p:cNvPicPr>
            <a:picLocks noChangeAspect="1" noChangeArrowheads="1"/>
          </p:cNvPicPr>
          <p:nvPr/>
        </p:nvPicPr>
        <p:blipFill>
          <a:blip r:embed="rId4" cstate="print"/>
          <a:srcRect/>
          <a:stretch>
            <a:fillRect/>
          </a:stretch>
        </p:blipFill>
        <p:spPr bwMode="auto">
          <a:xfrm rot="300000">
            <a:off x="4606498" y="1871535"/>
            <a:ext cx="5760000" cy="4347908"/>
          </a:xfrm>
          <a:prstGeom prst="rect">
            <a:avLst/>
          </a:prstGeom>
          <a:noFill/>
          <a:ln w="9525">
            <a:solidFill>
              <a:schemeClr val="tx2"/>
            </a:solidFill>
            <a:miter lim="800000"/>
            <a:headEnd/>
            <a:tailEnd/>
          </a:ln>
        </p:spPr>
      </p:pic>
      <p:sp>
        <p:nvSpPr>
          <p:cNvPr id="5" name="Down Arrow 4"/>
          <p:cNvSpPr/>
          <p:nvPr/>
        </p:nvSpPr>
        <p:spPr>
          <a:xfrm rot="300000">
            <a:off x="4089161" y="2610511"/>
            <a:ext cx="445654" cy="8727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spd="med" advClick="0" advTm="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NSS HFS">
      <a:dk1>
        <a:sysClr val="windowText" lastClr="000000"/>
      </a:dk1>
      <a:lt1>
        <a:sysClr val="window" lastClr="FFFFFF"/>
      </a:lt1>
      <a:dk2>
        <a:srgbClr val="1F497D"/>
      </a:dk2>
      <a:lt2>
        <a:srgbClr val="FFFFFF"/>
      </a:lt2>
      <a:accent1>
        <a:srgbClr val="009999"/>
      </a:accent1>
      <a:accent2>
        <a:srgbClr val="81CDC4"/>
      </a:accent2>
      <a:accent3>
        <a:srgbClr val="0096DC"/>
      </a:accent3>
      <a:accent4>
        <a:srgbClr val="009A3E"/>
      </a:accent4>
      <a:accent5>
        <a:srgbClr val="6552A2"/>
      </a:accent5>
      <a:accent6>
        <a:srgbClr val="D52717"/>
      </a:accent6>
      <a:hlink>
        <a:srgbClr val="0000FF"/>
      </a:hlink>
      <a:folHlink>
        <a:srgbClr val="81CDC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4280</TotalTime>
  <Words>1111</Words>
  <Application>Microsoft Office PowerPoint</Application>
  <PresentationFormat>On-screen Show (4:3)</PresentationFormat>
  <Paragraphs>83</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Slide 1</vt:lpstr>
      <vt:lpstr>Slide 2</vt:lpstr>
      <vt:lpstr>Slide 3</vt:lpstr>
      <vt:lpstr>Slide 4</vt:lpstr>
      <vt:lpstr>Slide 5</vt:lpstr>
      <vt:lpstr>Slide 6</vt:lpstr>
      <vt:lpstr>Slide 7</vt:lpstr>
    </vt:vector>
  </TitlesOfParts>
  <Company>NHS NSS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Changing Places in NHSScotland</dc:title>
  <dc:subject>NHSScotland Design Assessment Process</dc:subject>
  <dc:creator>susan grant</dc:creator>
  <cp:keywords>Design;Access;Sustainability</cp:keywords>
  <cp:lastModifiedBy>Susan Grant, HFS</cp:lastModifiedBy>
  <cp:revision>259</cp:revision>
  <dcterms:created xsi:type="dcterms:W3CDTF">2016-10-27T13:36:42Z</dcterms:created>
  <dcterms:modified xsi:type="dcterms:W3CDTF">2017-04-27T11:35:28Z</dcterms:modified>
</cp:coreProperties>
</file>